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75" r:id="rId5"/>
    <p:sldId id="287" r:id="rId6"/>
    <p:sldId id="280" r:id="rId7"/>
    <p:sldId id="304" r:id="rId8"/>
    <p:sldId id="315" r:id="rId9"/>
    <p:sldId id="277" r:id="rId10"/>
    <p:sldId id="286" r:id="rId11"/>
    <p:sldId id="322" r:id="rId12"/>
    <p:sldId id="323" r:id="rId13"/>
    <p:sldId id="324" r:id="rId14"/>
    <p:sldId id="325" r:id="rId15"/>
    <p:sldId id="326" r:id="rId16"/>
    <p:sldId id="328" r:id="rId17"/>
  </p:sldIdLst>
  <p:sldSz cx="9144000" cy="6858000" type="screen4x3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49F198-9298-AE42-9A6D-2DD0700E6F9F}" v="13" dt="2025-08-19T08:51:56.0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2" autoAdjust="0"/>
    <p:restoredTop sz="94658"/>
  </p:normalViewPr>
  <p:slideViewPr>
    <p:cSldViewPr snapToGrid="0">
      <p:cViewPr varScale="1">
        <p:scale>
          <a:sx n="120" d="100"/>
          <a:sy n="120" d="100"/>
        </p:scale>
        <p:origin x="2240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6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tyabrata Kar" userId="631b100e-6ab5-46a3-b2ba-2669f65f8594" providerId="ADAL" clId="{0B49F198-9298-AE42-9A6D-2DD0700E6F9F}"/>
    <pc:docChg chg="custSel addSld delSld modSld">
      <pc:chgData name="Satyabrata Kar" userId="631b100e-6ab5-46a3-b2ba-2669f65f8594" providerId="ADAL" clId="{0B49F198-9298-AE42-9A6D-2DD0700E6F9F}" dt="2025-08-19T08:51:56.077" v="277"/>
      <pc:docMkLst>
        <pc:docMk/>
      </pc:docMkLst>
      <pc:sldChg chg="modSp mod">
        <pc:chgData name="Satyabrata Kar" userId="631b100e-6ab5-46a3-b2ba-2669f65f8594" providerId="ADAL" clId="{0B49F198-9298-AE42-9A6D-2DD0700E6F9F}" dt="2025-08-18T15:28:23.697" v="12" actId="20577"/>
        <pc:sldMkLst>
          <pc:docMk/>
          <pc:sldMk cId="1399657336" sldId="275"/>
        </pc:sldMkLst>
        <pc:spChg chg="mod">
          <ac:chgData name="Satyabrata Kar" userId="631b100e-6ab5-46a3-b2ba-2669f65f8594" providerId="ADAL" clId="{0B49F198-9298-AE42-9A6D-2DD0700E6F9F}" dt="2025-08-18T15:28:23.697" v="12" actId="20577"/>
          <ac:spMkLst>
            <pc:docMk/>
            <pc:sldMk cId="1399657336" sldId="275"/>
            <ac:spMk id="58" creationId="{00000000-0000-0000-0000-000000000000}"/>
          </ac:spMkLst>
        </pc:spChg>
      </pc:sldChg>
      <pc:sldChg chg="addSp delSp modSp mod">
        <pc:chgData name="Satyabrata Kar" userId="631b100e-6ab5-46a3-b2ba-2669f65f8594" providerId="ADAL" clId="{0B49F198-9298-AE42-9A6D-2DD0700E6F9F}" dt="2025-08-18T15:43:21.291" v="212" actId="1036"/>
        <pc:sldMkLst>
          <pc:docMk/>
          <pc:sldMk cId="1584653248" sldId="277"/>
        </pc:sldMkLst>
        <pc:spChg chg="add del mod">
          <ac:chgData name="Satyabrata Kar" userId="631b100e-6ab5-46a3-b2ba-2669f65f8594" providerId="ADAL" clId="{0B49F198-9298-AE42-9A6D-2DD0700E6F9F}" dt="2025-08-18T15:43:10.413" v="198" actId="478"/>
          <ac:spMkLst>
            <pc:docMk/>
            <pc:sldMk cId="1584653248" sldId="277"/>
            <ac:spMk id="2" creationId="{11234958-A755-5734-08DB-9E85EC091FCE}"/>
          </ac:spMkLst>
        </pc:spChg>
        <pc:spChg chg="add del mod">
          <ac:chgData name="Satyabrata Kar" userId="631b100e-6ab5-46a3-b2ba-2669f65f8594" providerId="ADAL" clId="{0B49F198-9298-AE42-9A6D-2DD0700E6F9F}" dt="2025-08-18T15:43:10.413" v="198" actId="478"/>
          <ac:spMkLst>
            <pc:docMk/>
            <pc:sldMk cId="1584653248" sldId="277"/>
            <ac:spMk id="3" creationId="{A648459E-67FC-EEE6-B53F-B8B7CC9F9C48}"/>
          </ac:spMkLst>
        </pc:spChg>
        <pc:spChg chg="mod">
          <ac:chgData name="Satyabrata Kar" userId="631b100e-6ab5-46a3-b2ba-2669f65f8594" providerId="ADAL" clId="{0B49F198-9298-AE42-9A6D-2DD0700E6F9F}" dt="2025-08-18T15:42:35.478" v="182"/>
          <ac:spMkLst>
            <pc:docMk/>
            <pc:sldMk cId="1584653248" sldId="277"/>
            <ac:spMk id="5" creationId="{A8977EB7-D4C6-543E-357F-DB896E906914}"/>
          </ac:spMkLst>
        </pc:spChg>
        <pc:spChg chg="mod">
          <ac:chgData name="Satyabrata Kar" userId="631b100e-6ab5-46a3-b2ba-2669f65f8594" providerId="ADAL" clId="{0B49F198-9298-AE42-9A6D-2DD0700E6F9F}" dt="2025-08-18T15:42:35.478" v="182"/>
          <ac:spMkLst>
            <pc:docMk/>
            <pc:sldMk cId="1584653248" sldId="277"/>
            <ac:spMk id="6" creationId="{FE722033-A8D4-E56E-0FA9-49E9494B353E}"/>
          </ac:spMkLst>
        </pc:spChg>
        <pc:spChg chg="mod">
          <ac:chgData name="Satyabrata Kar" userId="631b100e-6ab5-46a3-b2ba-2669f65f8594" providerId="ADAL" clId="{0B49F198-9298-AE42-9A6D-2DD0700E6F9F}" dt="2025-08-18T15:42:35.478" v="182"/>
          <ac:spMkLst>
            <pc:docMk/>
            <pc:sldMk cId="1584653248" sldId="277"/>
            <ac:spMk id="9" creationId="{E795CD60-00B9-55A1-476C-8A6B33F0DBBF}"/>
          </ac:spMkLst>
        </pc:spChg>
        <pc:spChg chg="mod">
          <ac:chgData name="Satyabrata Kar" userId="631b100e-6ab5-46a3-b2ba-2669f65f8594" providerId="ADAL" clId="{0B49F198-9298-AE42-9A6D-2DD0700E6F9F}" dt="2025-08-18T15:42:35.478" v="182"/>
          <ac:spMkLst>
            <pc:docMk/>
            <pc:sldMk cId="1584653248" sldId="277"/>
            <ac:spMk id="10" creationId="{3CF2ED54-5B6E-9FCD-0980-E3416A16901F}"/>
          </ac:spMkLst>
        </pc:spChg>
        <pc:spChg chg="mod">
          <ac:chgData name="Satyabrata Kar" userId="631b100e-6ab5-46a3-b2ba-2669f65f8594" providerId="ADAL" clId="{0B49F198-9298-AE42-9A6D-2DD0700E6F9F}" dt="2025-08-18T15:42:39.424" v="184"/>
          <ac:spMkLst>
            <pc:docMk/>
            <pc:sldMk cId="1584653248" sldId="277"/>
            <ac:spMk id="12" creationId="{A9AE8C72-1B3B-FD68-0137-4E1C9E6FB080}"/>
          </ac:spMkLst>
        </pc:spChg>
        <pc:spChg chg="mod">
          <ac:chgData name="Satyabrata Kar" userId="631b100e-6ab5-46a3-b2ba-2669f65f8594" providerId="ADAL" clId="{0B49F198-9298-AE42-9A6D-2DD0700E6F9F}" dt="2025-08-18T15:42:39.424" v="184"/>
          <ac:spMkLst>
            <pc:docMk/>
            <pc:sldMk cId="1584653248" sldId="277"/>
            <ac:spMk id="13" creationId="{11F46FF9-E636-9A57-4B5B-2284A449E1FE}"/>
          </ac:spMkLst>
        </pc:spChg>
        <pc:spChg chg="mod">
          <ac:chgData name="Satyabrata Kar" userId="631b100e-6ab5-46a3-b2ba-2669f65f8594" providerId="ADAL" clId="{0B49F198-9298-AE42-9A6D-2DD0700E6F9F}" dt="2025-08-18T15:42:39.424" v="184"/>
          <ac:spMkLst>
            <pc:docMk/>
            <pc:sldMk cId="1584653248" sldId="277"/>
            <ac:spMk id="15" creationId="{BC1E3459-63A0-BCF7-8105-371DEA6C1B46}"/>
          </ac:spMkLst>
        </pc:spChg>
        <pc:spChg chg="mod">
          <ac:chgData name="Satyabrata Kar" userId="631b100e-6ab5-46a3-b2ba-2669f65f8594" providerId="ADAL" clId="{0B49F198-9298-AE42-9A6D-2DD0700E6F9F}" dt="2025-08-18T15:42:39.424" v="184"/>
          <ac:spMkLst>
            <pc:docMk/>
            <pc:sldMk cId="1584653248" sldId="277"/>
            <ac:spMk id="16" creationId="{D556014E-7637-B5DF-23BE-C56DA4069C7A}"/>
          </ac:spMkLst>
        </pc:spChg>
        <pc:spChg chg="mod">
          <ac:chgData name="Satyabrata Kar" userId="631b100e-6ab5-46a3-b2ba-2669f65f8594" providerId="ADAL" clId="{0B49F198-9298-AE42-9A6D-2DD0700E6F9F}" dt="2025-08-18T15:43:11.354" v="199"/>
          <ac:spMkLst>
            <pc:docMk/>
            <pc:sldMk cId="1584653248" sldId="277"/>
            <ac:spMk id="18" creationId="{0A9870D9-33BC-3BA0-88A6-B17874A44100}"/>
          </ac:spMkLst>
        </pc:spChg>
        <pc:spChg chg="mod">
          <ac:chgData name="Satyabrata Kar" userId="631b100e-6ab5-46a3-b2ba-2669f65f8594" providerId="ADAL" clId="{0B49F198-9298-AE42-9A6D-2DD0700E6F9F}" dt="2025-08-18T15:43:11.354" v="199"/>
          <ac:spMkLst>
            <pc:docMk/>
            <pc:sldMk cId="1584653248" sldId="277"/>
            <ac:spMk id="19" creationId="{20073B13-66CE-7DEB-BE3E-39F6978B10BD}"/>
          </ac:spMkLst>
        </pc:spChg>
        <pc:spChg chg="mod">
          <ac:chgData name="Satyabrata Kar" userId="631b100e-6ab5-46a3-b2ba-2669f65f8594" providerId="ADAL" clId="{0B49F198-9298-AE42-9A6D-2DD0700E6F9F}" dt="2025-08-18T15:43:11.354" v="199"/>
          <ac:spMkLst>
            <pc:docMk/>
            <pc:sldMk cId="1584653248" sldId="277"/>
            <ac:spMk id="21" creationId="{A16E606D-5F83-1A5E-F0DD-F5118837CF95}"/>
          </ac:spMkLst>
        </pc:spChg>
        <pc:spChg chg="mod">
          <ac:chgData name="Satyabrata Kar" userId="631b100e-6ab5-46a3-b2ba-2669f65f8594" providerId="ADAL" clId="{0B49F198-9298-AE42-9A6D-2DD0700E6F9F}" dt="2025-08-18T15:43:11.354" v="199"/>
          <ac:spMkLst>
            <pc:docMk/>
            <pc:sldMk cId="1584653248" sldId="277"/>
            <ac:spMk id="22" creationId="{B1B69114-E4D7-5298-2DC0-CCD7F315EEB0}"/>
          </ac:spMkLst>
        </pc:spChg>
        <pc:spChg chg="mod">
          <ac:chgData name="Satyabrata Kar" userId="631b100e-6ab5-46a3-b2ba-2669f65f8594" providerId="ADAL" clId="{0B49F198-9298-AE42-9A6D-2DD0700E6F9F}" dt="2025-08-18T15:43:11.354" v="199"/>
          <ac:spMkLst>
            <pc:docMk/>
            <pc:sldMk cId="1584653248" sldId="277"/>
            <ac:spMk id="24" creationId="{0F01E808-78F5-C086-226B-4E54A1FCE93E}"/>
          </ac:spMkLst>
        </pc:spChg>
        <pc:spChg chg="mod">
          <ac:chgData name="Satyabrata Kar" userId="631b100e-6ab5-46a3-b2ba-2669f65f8594" providerId="ADAL" clId="{0B49F198-9298-AE42-9A6D-2DD0700E6F9F}" dt="2025-08-18T15:43:11.354" v="199"/>
          <ac:spMkLst>
            <pc:docMk/>
            <pc:sldMk cId="1584653248" sldId="277"/>
            <ac:spMk id="25" creationId="{2466E155-132F-9760-8883-5F53E59A9B00}"/>
          </ac:spMkLst>
        </pc:spChg>
        <pc:spChg chg="add mod">
          <ac:chgData name="Satyabrata Kar" userId="631b100e-6ab5-46a3-b2ba-2669f65f8594" providerId="ADAL" clId="{0B49F198-9298-AE42-9A6D-2DD0700E6F9F}" dt="2025-08-18T15:43:21.291" v="212" actId="1036"/>
          <ac:spMkLst>
            <pc:docMk/>
            <pc:sldMk cId="1584653248" sldId="277"/>
            <ac:spMk id="26" creationId="{708775B2-CB21-28EA-F37F-2C46A7F114D5}"/>
          </ac:spMkLst>
        </pc:spChg>
        <pc:spChg chg="add mod">
          <ac:chgData name="Satyabrata Kar" userId="631b100e-6ab5-46a3-b2ba-2669f65f8594" providerId="ADAL" clId="{0B49F198-9298-AE42-9A6D-2DD0700E6F9F}" dt="2025-08-18T15:43:21.291" v="212" actId="1036"/>
          <ac:spMkLst>
            <pc:docMk/>
            <pc:sldMk cId="1584653248" sldId="277"/>
            <ac:spMk id="27" creationId="{B78EBC2F-ACC5-9363-742F-AC69E9C7F8EA}"/>
          </ac:spMkLst>
        </pc:spChg>
        <pc:spChg chg="del">
          <ac:chgData name="Satyabrata Kar" userId="631b100e-6ab5-46a3-b2ba-2669f65f8594" providerId="ADAL" clId="{0B49F198-9298-AE42-9A6D-2DD0700E6F9F}" dt="2025-08-18T15:40:57.905" v="181" actId="478"/>
          <ac:spMkLst>
            <pc:docMk/>
            <pc:sldMk cId="1584653248" sldId="277"/>
            <ac:spMk id="67" creationId="{00000000-0000-0000-0000-000000000000}"/>
          </ac:spMkLst>
        </pc:spChg>
        <pc:spChg chg="del">
          <ac:chgData name="Satyabrata Kar" userId="631b100e-6ab5-46a3-b2ba-2669f65f8594" providerId="ADAL" clId="{0B49F198-9298-AE42-9A6D-2DD0700E6F9F}" dt="2025-08-18T15:40:57.905" v="181" actId="478"/>
          <ac:spMkLst>
            <pc:docMk/>
            <pc:sldMk cId="1584653248" sldId="277"/>
            <ac:spMk id="68" creationId="{00000000-0000-0000-0000-000000000000}"/>
          </ac:spMkLst>
        </pc:spChg>
        <pc:grpChg chg="add mod">
          <ac:chgData name="Satyabrata Kar" userId="631b100e-6ab5-46a3-b2ba-2669f65f8594" providerId="ADAL" clId="{0B49F198-9298-AE42-9A6D-2DD0700E6F9F}" dt="2025-08-18T15:42:35.478" v="182"/>
          <ac:grpSpMkLst>
            <pc:docMk/>
            <pc:sldMk cId="1584653248" sldId="277"/>
            <ac:grpSpMk id="4" creationId="{43F99DBB-3F2D-D08D-9168-28E716D255E2}"/>
          </ac:grpSpMkLst>
        </pc:grpChg>
        <pc:grpChg chg="add mod">
          <ac:chgData name="Satyabrata Kar" userId="631b100e-6ab5-46a3-b2ba-2669f65f8594" providerId="ADAL" clId="{0B49F198-9298-AE42-9A6D-2DD0700E6F9F}" dt="2025-08-18T15:42:35.478" v="182"/>
          <ac:grpSpMkLst>
            <pc:docMk/>
            <pc:sldMk cId="1584653248" sldId="277"/>
            <ac:grpSpMk id="7" creationId="{6FBD87FE-F46A-C66E-7ED0-D9E186704B10}"/>
          </ac:grpSpMkLst>
        </pc:grpChg>
        <pc:grpChg chg="add mod">
          <ac:chgData name="Satyabrata Kar" userId="631b100e-6ab5-46a3-b2ba-2669f65f8594" providerId="ADAL" clId="{0B49F198-9298-AE42-9A6D-2DD0700E6F9F}" dt="2025-08-18T15:42:43.834" v="197" actId="1036"/>
          <ac:grpSpMkLst>
            <pc:docMk/>
            <pc:sldMk cId="1584653248" sldId="277"/>
            <ac:grpSpMk id="11" creationId="{05069FB6-66C5-8221-C4C3-D694D19A6138}"/>
          </ac:grpSpMkLst>
        </pc:grpChg>
        <pc:grpChg chg="add mod">
          <ac:chgData name="Satyabrata Kar" userId="631b100e-6ab5-46a3-b2ba-2669f65f8594" providerId="ADAL" clId="{0B49F198-9298-AE42-9A6D-2DD0700E6F9F}" dt="2025-08-18T15:42:43.834" v="197" actId="1036"/>
          <ac:grpSpMkLst>
            <pc:docMk/>
            <pc:sldMk cId="1584653248" sldId="277"/>
            <ac:grpSpMk id="14" creationId="{8585E2FA-A033-D0FC-D125-54CFD43699DB}"/>
          </ac:grpSpMkLst>
        </pc:grpChg>
        <pc:grpChg chg="add mod">
          <ac:chgData name="Satyabrata Kar" userId="631b100e-6ab5-46a3-b2ba-2669f65f8594" providerId="ADAL" clId="{0B49F198-9298-AE42-9A6D-2DD0700E6F9F}" dt="2025-08-18T15:43:21.291" v="212" actId="1036"/>
          <ac:grpSpMkLst>
            <pc:docMk/>
            <pc:sldMk cId="1584653248" sldId="277"/>
            <ac:grpSpMk id="17" creationId="{90DA0FBB-D3A9-3F01-A05C-DCE660ADFDCD}"/>
          </ac:grpSpMkLst>
        </pc:grpChg>
        <pc:grpChg chg="mod">
          <ac:chgData name="Satyabrata Kar" userId="631b100e-6ab5-46a3-b2ba-2669f65f8594" providerId="ADAL" clId="{0B49F198-9298-AE42-9A6D-2DD0700E6F9F}" dt="2025-08-18T15:43:21.291" v="212" actId="1036"/>
          <ac:grpSpMkLst>
            <pc:docMk/>
            <pc:sldMk cId="1584653248" sldId="277"/>
            <ac:grpSpMk id="20" creationId="{B495C689-4A34-7F18-F7C9-7CC707EFB44B}"/>
          </ac:grpSpMkLst>
        </pc:grpChg>
        <pc:grpChg chg="add mod">
          <ac:chgData name="Satyabrata Kar" userId="631b100e-6ab5-46a3-b2ba-2669f65f8594" providerId="ADAL" clId="{0B49F198-9298-AE42-9A6D-2DD0700E6F9F}" dt="2025-08-18T15:43:21.291" v="212" actId="1036"/>
          <ac:grpSpMkLst>
            <pc:docMk/>
            <pc:sldMk cId="1584653248" sldId="277"/>
            <ac:grpSpMk id="23" creationId="{1913D2BC-CBD5-DD5E-46D6-B8CAF6C3730A}"/>
          </ac:grpSpMkLst>
        </pc:grpChg>
        <pc:grpChg chg="del">
          <ac:chgData name="Satyabrata Kar" userId="631b100e-6ab5-46a3-b2ba-2669f65f8594" providerId="ADAL" clId="{0B49F198-9298-AE42-9A6D-2DD0700E6F9F}" dt="2025-08-18T15:42:38.890" v="183" actId="478"/>
          <ac:grpSpMkLst>
            <pc:docMk/>
            <pc:sldMk cId="1584653248" sldId="277"/>
            <ac:grpSpMk id="29" creationId="{00000000-0000-0000-0000-000000000000}"/>
          </ac:grpSpMkLst>
        </pc:grpChg>
        <pc:grpChg chg="del">
          <ac:chgData name="Satyabrata Kar" userId="631b100e-6ab5-46a3-b2ba-2669f65f8594" providerId="ADAL" clId="{0B49F198-9298-AE42-9A6D-2DD0700E6F9F}" dt="2025-08-18T15:43:10.413" v="198" actId="478"/>
          <ac:grpSpMkLst>
            <pc:docMk/>
            <pc:sldMk cId="1584653248" sldId="277"/>
            <ac:grpSpMk id="54" creationId="{00000000-0000-0000-0000-000000000000}"/>
          </ac:grpSpMkLst>
        </pc:grpChg>
        <pc:grpChg chg="del">
          <ac:chgData name="Satyabrata Kar" userId="631b100e-6ab5-46a3-b2ba-2669f65f8594" providerId="ADAL" clId="{0B49F198-9298-AE42-9A6D-2DD0700E6F9F}" dt="2025-08-18T15:43:10.413" v="198" actId="478"/>
          <ac:grpSpMkLst>
            <pc:docMk/>
            <pc:sldMk cId="1584653248" sldId="277"/>
            <ac:grpSpMk id="57" creationId="{00000000-0000-0000-0000-000000000000}"/>
          </ac:grpSpMkLst>
        </pc:grpChg>
        <pc:grpChg chg="del">
          <ac:chgData name="Satyabrata Kar" userId="631b100e-6ab5-46a3-b2ba-2669f65f8594" providerId="ADAL" clId="{0B49F198-9298-AE42-9A6D-2DD0700E6F9F}" dt="2025-08-18T15:42:38.890" v="183" actId="478"/>
          <ac:grpSpMkLst>
            <pc:docMk/>
            <pc:sldMk cId="1584653248" sldId="277"/>
            <ac:grpSpMk id="61" creationId="{00000000-0000-0000-0000-000000000000}"/>
          </ac:grpSpMkLst>
        </pc:grpChg>
        <pc:grpChg chg="del">
          <ac:chgData name="Satyabrata Kar" userId="631b100e-6ab5-46a3-b2ba-2669f65f8594" providerId="ADAL" clId="{0B49F198-9298-AE42-9A6D-2DD0700E6F9F}" dt="2025-08-18T15:43:10.413" v="198" actId="478"/>
          <ac:grpSpMkLst>
            <pc:docMk/>
            <pc:sldMk cId="1584653248" sldId="277"/>
            <ac:grpSpMk id="64" creationId="{00000000-0000-0000-0000-000000000000}"/>
          </ac:grpSpMkLst>
        </pc:grpChg>
      </pc:sldChg>
      <pc:sldChg chg="modSp mod">
        <pc:chgData name="Satyabrata Kar" userId="631b100e-6ab5-46a3-b2ba-2669f65f8594" providerId="ADAL" clId="{0B49F198-9298-AE42-9A6D-2DD0700E6F9F}" dt="2025-08-18T15:35:29.090" v="110" actId="20577"/>
        <pc:sldMkLst>
          <pc:docMk/>
          <pc:sldMk cId="2035597675" sldId="280"/>
        </pc:sldMkLst>
        <pc:spChg chg="mod">
          <ac:chgData name="Satyabrata Kar" userId="631b100e-6ab5-46a3-b2ba-2669f65f8594" providerId="ADAL" clId="{0B49F198-9298-AE42-9A6D-2DD0700E6F9F}" dt="2025-08-18T15:33:47.254" v="101" actId="20577"/>
          <ac:spMkLst>
            <pc:docMk/>
            <pc:sldMk cId="2035597675" sldId="280"/>
            <ac:spMk id="13" creationId="{00000000-0000-0000-0000-000000000000}"/>
          </ac:spMkLst>
        </pc:spChg>
        <pc:spChg chg="mod">
          <ac:chgData name="Satyabrata Kar" userId="631b100e-6ab5-46a3-b2ba-2669f65f8594" providerId="ADAL" clId="{0B49F198-9298-AE42-9A6D-2DD0700E6F9F}" dt="2025-08-18T15:35:29.090" v="110" actId="20577"/>
          <ac:spMkLst>
            <pc:docMk/>
            <pc:sldMk cId="2035597675" sldId="280"/>
            <ac:spMk id="98" creationId="{00000000-0000-0000-0000-000000000000}"/>
          </ac:spMkLst>
        </pc:spChg>
        <pc:spChg chg="mod">
          <ac:chgData name="Satyabrata Kar" userId="631b100e-6ab5-46a3-b2ba-2669f65f8594" providerId="ADAL" clId="{0B49F198-9298-AE42-9A6D-2DD0700E6F9F}" dt="2025-08-18T15:35:10.261" v="108" actId="20577"/>
          <ac:spMkLst>
            <pc:docMk/>
            <pc:sldMk cId="2035597675" sldId="280"/>
            <ac:spMk id="103" creationId="{00000000-0000-0000-0000-000000000000}"/>
          </ac:spMkLst>
        </pc:spChg>
      </pc:sldChg>
      <pc:sldChg chg="modSp mod">
        <pc:chgData name="Satyabrata Kar" userId="631b100e-6ab5-46a3-b2ba-2669f65f8594" providerId="ADAL" clId="{0B49F198-9298-AE42-9A6D-2DD0700E6F9F}" dt="2025-08-18T15:51:34.948" v="228" actId="20577"/>
        <pc:sldMkLst>
          <pc:docMk/>
          <pc:sldMk cId="447097798" sldId="286"/>
        </pc:sldMkLst>
        <pc:spChg chg="mod">
          <ac:chgData name="Satyabrata Kar" userId="631b100e-6ab5-46a3-b2ba-2669f65f8594" providerId="ADAL" clId="{0B49F198-9298-AE42-9A6D-2DD0700E6F9F}" dt="2025-08-18T15:45:48.270" v="219" actId="20577"/>
          <ac:spMkLst>
            <pc:docMk/>
            <pc:sldMk cId="447097798" sldId="286"/>
            <ac:spMk id="57" creationId="{00000000-0000-0000-0000-000000000000}"/>
          </ac:spMkLst>
        </pc:spChg>
        <pc:spChg chg="mod">
          <ac:chgData name="Satyabrata Kar" userId="631b100e-6ab5-46a3-b2ba-2669f65f8594" providerId="ADAL" clId="{0B49F198-9298-AE42-9A6D-2DD0700E6F9F}" dt="2025-08-18T15:51:34.948" v="228" actId="20577"/>
          <ac:spMkLst>
            <pc:docMk/>
            <pc:sldMk cId="447097798" sldId="286"/>
            <ac:spMk id="65" creationId="{00000000-0000-0000-0000-000000000000}"/>
          </ac:spMkLst>
        </pc:spChg>
        <pc:spChg chg="mod">
          <ac:chgData name="Satyabrata Kar" userId="631b100e-6ab5-46a3-b2ba-2669f65f8594" providerId="ADAL" clId="{0B49F198-9298-AE42-9A6D-2DD0700E6F9F}" dt="2025-08-18T15:51:26.884" v="226" actId="21"/>
          <ac:spMkLst>
            <pc:docMk/>
            <pc:sldMk cId="447097798" sldId="286"/>
            <ac:spMk id="68" creationId="{00000000-0000-0000-0000-000000000000}"/>
          </ac:spMkLst>
        </pc:spChg>
        <pc:spChg chg="mod">
          <ac:chgData name="Satyabrata Kar" userId="631b100e-6ab5-46a3-b2ba-2669f65f8594" providerId="ADAL" clId="{0B49F198-9298-AE42-9A6D-2DD0700E6F9F}" dt="2025-08-18T15:51:21.138" v="225"/>
          <ac:spMkLst>
            <pc:docMk/>
            <pc:sldMk cId="447097798" sldId="286"/>
            <ac:spMk id="69" creationId="{00000000-0000-0000-0000-000000000000}"/>
          </ac:spMkLst>
        </pc:spChg>
        <pc:spChg chg="mod">
          <ac:chgData name="Satyabrata Kar" userId="631b100e-6ab5-46a3-b2ba-2669f65f8594" providerId="ADAL" clId="{0B49F198-9298-AE42-9A6D-2DD0700E6F9F}" dt="2025-08-18T15:50:14.894" v="224" actId="20577"/>
          <ac:spMkLst>
            <pc:docMk/>
            <pc:sldMk cId="447097798" sldId="286"/>
            <ac:spMk id="76" creationId="{00000000-0000-0000-0000-000000000000}"/>
          </ac:spMkLst>
        </pc:spChg>
        <pc:grpChg chg="mod">
          <ac:chgData name="Satyabrata Kar" userId="631b100e-6ab5-46a3-b2ba-2669f65f8594" providerId="ADAL" clId="{0B49F198-9298-AE42-9A6D-2DD0700E6F9F}" dt="2025-08-18T15:51:21.138" v="225"/>
          <ac:grpSpMkLst>
            <pc:docMk/>
            <pc:sldMk cId="447097798" sldId="286"/>
            <ac:grpSpMk id="67" creationId="{00000000-0000-0000-0000-000000000000}"/>
          </ac:grpSpMkLst>
        </pc:grpChg>
      </pc:sldChg>
      <pc:sldChg chg="modSp mod">
        <pc:chgData name="Satyabrata Kar" userId="631b100e-6ab5-46a3-b2ba-2669f65f8594" providerId="ADAL" clId="{0B49F198-9298-AE42-9A6D-2DD0700E6F9F}" dt="2025-08-18T15:33:00.959" v="99" actId="20577"/>
        <pc:sldMkLst>
          <pc:docMk/>
          <pc:sldMk cId="1359376727" sldId="287"/>
        </pc:sldMkLst>
        <pc:spChg chg="mod">
          <ac:chgData name="Satyabrata Kar" userId="631b100e-6ab5-46a3-b2ba-2669f65f8594" providerId="ADAL" clId="{0B49F198-9298-AE42-9A6D-2DD0700E6F9F}" dt="2025-08-18T15:32:11.948" v="56"/>
          <ac:spMkLst>
            <pc:docMk/>
            <pc:sldMk cId="1359376727" sldId="287"/>
            <ac:spMk id="13" creationId="{00000000-0000-0000-0000-000000000000}"/>
          </ac:spMkLst>
        </pc:spChg>
        <pc:spChg chg="mod">
          <ac:chgData name="Satyabrata Kar" userId="631b100e-6ab5-46a3-b2ba-2669f65f8594" providerId="ADAL" clId="{0B49F198-9298-AE42-9A6D-2DD0700E6F9F}" dt="2025-08-18T15:30:59.827" v="44"/>
          <ac:spMkLst>
            <pc:docMk/>
            <pc:sldMk cId="1359376727" sldId="287"/>
            <ac:spMk id="93" creationId="{00000000-0000-0000-0000-000000000000}"/>
          </ac:spMkLst>
        </pc:spChg>
        <pc:spChg chg="mod">
          <ac:chgData name="Satyabrata Kar" userId="631b100e-6ab5-46a3-b2ba-2669f65f8594" providerId="ADAL" clId="{0B49F198-9298-AE42-9A6D-2DD0700E6F9F}" dt="2025-08-18T15:31:34.825" v="55" actId="20577"/>
          <ac:spMkLst>
            <pc:docMk/>
            <pc:sldMk cId="1359376727" sldId="287"/>
            <ac:spMk id="95" creationId="{00000000-0000-0000-0000-000000000000}"/>
          </ac:spMkLst>
        </pc:spChg>
        <pc:spChg chg="mod">
          <ac:chgData name="Satyabrata Kar" userId="631b100e-6ab5-46a3-b2ba-2669f65f8594" providerId="ADAL" clId="{0B49F198-9298-AE42-9A6D-2DD0700E6F9F}" dt="2025-08-18T15:33:00.959" v="99" actId="20577"/>
          <ac:spMkLst>
            <pc:docMk/>
            <pc:sldMk cId="1359376727" sldId="287"/>
            <ac:spMk id="103" creationId="{00000000-0000-0000-0000-000000000000}"/>
          </ac:spMkLst>
        </pc:spChg>
        <pc:grpChg chg="mod">
          <ac:chgData name="Satyabrata Kar" userId="631b100e-6ab5-46a3-b2ba-2669f65f8594" providerId="ADAL" clId="{0B49F198-9298-AE42-9A6D-2DD0700E6F9F}" dt="2025-08-18T15:30:59.827" v="44"/>
          <ac:grpSpMkLst>
            <pc:docMk/>
            <pc:sldMk cId="1359376727" sldId="287"/>
            <ac:grpSpMk id="92" creationId="{00000000-0000-0000-0000-000000000000}"/>
          </ac:grpSpMkLst>
        </pc:grpChg>
      </pc:sldChg>
      <pc:sldChg chg="modSp mod">
        <pc:chgData name="Satyabrata Kar" userId="631b100e-6ab5-46a3-b2ba-2669f65f8594" providerId="ADAL" clId="{0B49F198-9298-AE42-9A6D-2DD0700E6F9F}" dt="2025-08-18T15:40:04.275" v="178" actId="20577"/>
        <pc:sldMkLst>
          <pc:docMk/>
          <pc:sldMk cId="666744458" sldId="315"/>
        </pc:sldMkLst>
        <pc:spChg chg="mod">
          <ac:chgData name="Satyabrata Kar" userId="631b100e-6ab5-46a3-b2ba-2669f65f8594" providerId="ADAL" clId="{0B49F198-9298-AE42-9A6D-2DD0700E6F9F}" dt="2025-08-18T15:37:42.732" v="123" actId="20577"/>
          <ac:spMkLst>
            <pc:docMk/>
            <pc:sldMk cId="666744458" sldId="315"/>
            <ac:spMk id="13" creationId="{00000000-0000-0000-0000-000000000000}"/>
          </ac:spMkLst>
        </pc:spChg>
        <pc:spChg chg="mod">
          <ac:chgData name="Satyabrata Kar" userId="631b100e-6ab5-46a3-b2ba-2669f65f8594" providerId="ADAL" clId="{0B49F198-9298-AE42-9A6D-2DD0700E6F9F}" dt="2025-08-18T15:39:22.231" v="147" actId="20577"/>
          <ac:spMkLst>
            <pc:docMk/>
            <pc:sldMk cId="666744458" sldId="315"/>
            <ac:spMk id="36" creationId="{00000000-0000-0000-0000-000000000000}"/>
          </ac:spMkLst>
        </pc:spChg>
        <pc:spChg chg="mod">
          <ac:chgData name="Satyabrata Kar" userId="631b100e-6ab5-46a3-b2ba-2669f65f8594" providerId="ADAL" clId="{0B49F198-9298-AE42-9A6D-2DD0700E6F9F}" dt="2025-08-18T15:40:04.275" v="178" actId="20577"/>
          <ac:spMkLst>
            <pc:docMk/>
            <pc:sldMk cId="666744458" sldId="315"/>
            <ac:spMk id="87" creationId="{00000000-0000-0000-0000-000000000000}"/>
          </ac:spMkLst>
        </pc:spChg>
        <pc:spChg chg="mod">
          <ac:chgData name="Satyabrata Kar" userId="631b100e-6ab5-46a3-b2ba-2669f65f8594" providerId="ADAL" clId="{0B49F198-9298-AE42-9A6D-2DD0700E6F9F}" dt="2025-08-18T15:38:00.174" v="137" actId="20577"/>
          <ac:spMkLst>
            <pc:docMk/>
            <pc:sldMk cId="666744458" sldId="315"/>
            <ac:spMk id="95" creationId="{00000000-0000-0000-0000-000000000000}"/>
          </ac:spMkLst>
        </pc:spChg>
        <pc:spChg chg="mod">
          <ac:chgData name="Satyabrata Kar" userId="631b100e-6ab5-46a3-b2ba-2669f65f8594" providerId="ADAL" clId="{0B49F198-9298-AE42-9A6D-2DD0700E6F9F}" dt="2025-08-18T15:36:35.743" v="111" actId="1076"/>
          <ac:spMkLst>
            <pc:docMk/>
            <pc:sldMk cId="666744458" sldId="315"/>
            <ac:spMk id="102" creationId="{00000000-0000-0000-0000-000000000000}"/>
          </ac:spMkLst>
        </pc:spChg>
        <pc:grpChg chg="mod">
          <ac:chgData name="Satyabrata Kar" userId="631b100e-6ab5-46a3-b2ba-2669f65f8594" providerId="ADAL" clId="{0B49F198-9298-AE42-9A6D-2DD0700E6F9F}" dt="2025-08-18T15:38:53.565" v="141" actId="1035"/>
          <ac:grpSpMkLst>
            <pc:docMk/>
            <pc:sldMk cId="666744458" sldId="315"/>
            <ac:grpSpMk id="81" creationId="{00000000-0000-0000-0000-000000000000}"/>
          </ac:grpSpMkLst>
        </pc:grpChg>
      </pc:sldChg>
      <pc:sldChg chg="modSp mod">
        <pc:chgData name="Satyabrata Kar" userId="631b100e-6ab5-46a3-b2ba-2669f65f8594" providerId="ADAL" clId="{0B49F198-9298-AE42-9A6D-2DD0700E6F9F}" dt="2025-08-18T15:54:16.702" v="248" actId="20577"/>
        <pc:sldMkLst>
          <pc:docMk/>
          <pc:sldMk cId="3460449331" sldId="322"/>
        </pc:sldMkLst>
        <pc:spChg chg="mod">
          <ac:chgData name="Satyabrata Kar" userId="631b100e-6ab5-46a3-b2ba-2669f65f8594" providerId="ADAL" clId="{0B49F198-9298-AE42-9A6D-2DD0700E6F9F}" dt="2025-08-18T15:54:16.702" v="248" actId="20577"/>
          <ac:spMkLst>
            <pc:docMk/>
            <pc:sldMk cId="3460449331" sldId="322"/>
            <ac:spMk id="3" creationId="{10032217-4C42-4A63-8C09-2F41E3B87FFD}"/>
          </ac:spMkLst>
        </pc:spChg>
      </pc:sldChg>
      <pc:sldChg chg="modSp mod">
        <pc:chgData name="Satyabrata Kar" userId="631b100e-6ab5-46a3-b2ba-2669f65f8594" providerId="ADAL" clId="{0B49F198-9298-AE42-9A6D-2DD0700E6F9F}" dt="2025-08-18T15:54:34.158" v="255" actId="20577"/>
        <pc:sldMkLst>
          <pc:docMk/>
          <pc:sldMk cId="487894579" sldId="323"/>
        </pc:sldMkLst>
        <pc:spChg chg="mod">
          <ac:chgData name="Satyabrata Kar" userId="631b100e-6ab5-46a3-b2ba-2669f65f8594" providerId="ADAL" clId="{0B49F198-9298-AE42-9A6D-2DD0700E6F9F}" dt="2025-08-18T15:54:34.158" v="255" actId="20577"/>
          <ac:spMkLst>
            <pc:docMk/>
            <pc:sldMk cId="487894579" sldId="323"/>
            <ac:spMk id="3" creationId="{10032217-4C42-4A63-8C09-2F41E3B87FFD}"/>
          </ac:spMkLst>
        </pc:spChg>
      </pc:sldChg>
      <pc:sldChg chg="modSp mod">
        <pc:chgData name="Satyabrata Kar" userId="631b100e-6ab5-46a3-b2ba-2669f65f8594" providerId="ADAL" clId="{0B49F198-9298-AE42-9A6D-2DD0700E6F9F}" dt="2025-08-18T15:55:15.977" v="262" actId="20577"/>
        <pc:sldMkLst>
          <pc:docMk/>
          <pc:sldMk cId="3400415875" sldId="324"/>
        </pc:sldMkLst>
        <pc:spChg chg="mod">
          <ac:chgData name="Satyabrata Kar" userId="631b100e-6ab5-46a3-b2ba-2669f65f8594" providerId="ADAL" clId="{0B49F198-9298-AE42-9A6D-2DD0700E6F9F}" dt="2025-08-18T15:55:15.977" v="262" actId="20577"/>
          <ac:spMkLst>
            <pc:docMk/>
            <pc:sldMk cId="3400415875" sldId="324"/>
            <ac:spMk id="3" creationId="{10032217-4C42-4A63-8C09-2F41E3B87FFD}"/>
          </ac:spMkLst>
        </pc:spChg>
      </pc:sldChg>
      <pc:sldChg chg="modSp mod">
        <pc:chgData name="Satyabrata Kar" userId="631b100e-6ab5-46a3-b2ba-2669f65f8594" providerId="ADAL" clId="{0B49F198-9298-AE42-9A6D-2DD0700E6F9F}" dt="2025-08-18T15:56:15.454" v="272" actId="20577"/>
        <pc:sldMkLst>
          <pc:docMk/>
          <pc:sldMk cId="571082196" sldId="325"/>
        </pc:sldMkLst>
        <pc:spChg chg="mod">
          <ac:chgData name="Satyabrata Kar" userId="631b100e-6ab5-46a3-b2ba-2669f65f8594" providerId="ADAL" clId="{0B49F198-9298-AE42-9A6D-2DD0700E6F9F}" dt="2025-08-18T15:56:15.454" v="272" actId="20577"/>
          <ac:spMkLst>
            <pc:docMk/>
            <pc:sldMk cId="571082196" sldId="325"/>
            <ac:spMk id="3" creationId="{10032217-4C42-4A63-8C09-2F41E3B87FFD}"/>
          </ac:spMkLst>
        </pc:spChg>
      </pc:sldChg>
      <pc:sldChg chg="add del">
        <pc:chgData name="Satyabrata Kar" userId="631b100e-6ab5-46a3-b2ba-2669f65f8594" providerId="ADAL" clId="{0B49F198-9298-AE42-9A6D-2DD0700E6F9F}" dt="2025-08-19T08:51:56.077" v="277"/>
        <pc:sldMkLst>
          <pc:docMk/>
          <pc:sldMk cId="2421067212" sldId="326"/>
        </pc:sldMkLst>
      </pc:sldChg>
      <pc:sldChg chg="add del">
        <pc:chgData name="Satyabrata Kar" userId="631b100e-6ab5-46a3-b2ba-2669f65f8594" providerId="ADAL" clId="{0B49F198-9298-AE42-9A6D-2DD0700E6F9F}" dt="2025-08-19T08:51:56.077" v="277"/>
        <pc:sldMkLst>
          <pc:docMk/>
          <pc:sldMk cId="3854223740" sldId="328"/>
        </pc:sldMkLst>
      </pc:sldChg>
      <pc:sldChg chg="add del">
        <pc:chgData name="Satyabrata Kar" userId="631b100e-6ab5-46a3-b2ba-2669f65f8594" providerId="ADAL" clId="{0B49F198-9298-AE42-9A6D-2DD0700E6F9F}" dt="2025-08-19T08:51:42.860" v="274" actId="2696"/>
        <pc:sldMkLst>
          <pc:docMk/>
          <pc:sldMk cId="2267037243" sldId="329"/>
        </pc:sldMkLst>
      </pc:sldChg>
    </pc:docChg>
  </pc:docChgLst>
  <pc:docChgLst>
    <pc:chgData name="Satyabrata Kar" userId="631b100e-6ab5-46a3-b2ba-2669f65f8594" providerId="ADAL" clId="{3A64A62C-C24D-7046-B600-5DBE9F2BBC5E}"/>
    <pc:docChg chg="custSel modSld">
      <pc:chgData name="Satyabrata Kar" userId="631b100e-6ab5-46a3-b2ba-2669f65f8594" providerId="ADAL" clId="{3A64A62C-C24D-7046-B600-5DBE9F2BBC5E}" dt="2025-01-16T16:46:51.002" v="5" actId="1076"/>
      <pc:docMkLst>
        <pc:docMk/>
      </pc:docMkLst>
      <pc:sldChg chg="delSp modSp mod">
        <pc:chgData name="Satyabrata Kar" userId="631b100e-6ab5-46a3-b2ba-2669f65f8594" providerId="ADAL" clId="{3A64A62C-C24D-7046-B600-5DBE9F2BBC5E}" dt="2025-01-16T16:45:47.415" v="4" actId="1076"/>
        <pc:sldMkLst>
          <pc:docMk/>
          <pc:sldMk cId="1584653248" sldId="277"/>
        </pc:sldMkLst>
      </pc:sldChg>
      <pc:sldChg chg="delSp modSp mod">
        <pc:chgData name="Satyabrata Kar" userId="631b100e-6ab5-46a3-b2ba-2669f65f8594" providerId="ADAL" clId="{3A64A62C-C24D-7046-B600-5DBE9F2BBC5E}" dt="2025-01-16T16:46:51.002" v="5" actId="1076"/>
        <pc:sldMkLst>
          <pc:docMk/>
          <pc:sldMk cId="666744458" sldId="31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4C62E-0A3B-4581-992A-8A955683D630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40BB5-AD54-4C57-B272-17328C554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757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E40BB5-AD54-4C57-B272-17328C55414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087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BF36-8FAF-4093-B90A-936C726A0FCB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4CCF7-61AC-493B-A98B-D26AFFFC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7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BF36-8FAF-4093-B90A-936C726A0FCB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4CCF7-61AC-493B-A98B-D26AFFFC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250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BF36-8FAF-4093-B90A-936C726A0FCB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4CCF7-61AC-493B-A98B-D26AFFFC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56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BF36-8FAF-4093-B90A-936C726A0FCB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4CCF7-61AC-493B-A98B-D26AFFFC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992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BF36-8FAF-4093-B90A-936C726A0FCB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4CCF7-61AC-493B-A98B-D26AFFFC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16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BF36-8FAF-4093-B90A-936C726A0FCB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4CCF7-61AC-493B-A98B-D26AFFFC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868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BF36-8FAF-4093-B90A-936C726A0FCB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4CCF7-61AC-493B-A98B-D26AFFFC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764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BF36-8FAF-4093-B90A-936C726A0FCB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4CCF7-61AC-493B-A98B-D26AFFFC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036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BF36-8FAF-4093-B90A-936C726A0FCB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4CCF7-61AC-493B-A98B-D26AFFFC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219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BF36-8FAF-4093-B90A-936C726A0FCB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4CCF7-61AC-493B-A98B-D26AFFFC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70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BF36-8FAF-4093-B90A-936C726A0FCB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14CCF7-61AC-493B-A98B-D26AFFFC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655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DBF36-8FAF-4093-B90A-936C726A0FCB}" type="datetimeFigureOut">
              <a:rPr lang="en-GB" smtClean="0"/>
              <a:t>19/08/2025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4CCF7-61AC-493B-A98B-D26AFFFC6A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352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43134" y="1800206"/>
            <a:ext cx="1421898" cy="442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PHY2001 Quantum &amp; Statistical Physics</a:t>
            </a:r>
          </a:p>
        </p:txBody>
      </p:sp>
      <p:sp>
        <p:nvSpPr>
          <p:cNvPr id="58" name="Title 1"/>
          <p:cNvSpPr txBox="1">
            <a:spLocks/>
          </p:cNvSpPr>
          <p:nvPr/>
        </p:nvSpPr>
        <p:spPr>
          <a:xfrm>
            <a:off x="427746" y="30244"/>
            <a:ext cx="6531624" cy="6186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All Physics Modules 25/26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3090009" y="1796426"/>
            <a:ext cx="1421111" cy="442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PHY2003 Astrophysics I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4945" y="1792070"/>
            <a:ext cx="1472261" cy="442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PHY2006 Mathematical Physics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034322" y="1793581"/>
            <a:ext cx="1421898" cy="442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PHY2005 Atomic and Nuclear Physics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65297" y="1793582"/>
            <a:ext cx="1421898" cy="442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PHY2004 Electricity, Magnetism &amp; Optics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627625" y="1800207"/>
            <a:ext cx="1421898" cy="442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PHY2002 Physics of the Solid State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3134" y="4088226"/>
            <a:ext cx="1421898" cy="442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PHY3001 Quantum &amp; Relativity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090009" y="4072341"/>
            <a:ext cx="1421111" cy="442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PHY3003 Astrophysics II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494945" y="4060034"/>
            <a:ext cx="1472261" cy="442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PHY3006 Physics in Medicine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034322" y="4061545"/>
            <a:ext cx="1421898" cy="442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PHY3005 Nuclear &amp; Particle Physics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65297" y="4061546"/>
            <a:ext cx="1421898" cy="442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PHY3004 Advanced EM &amp; Optics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627625" y="4076122"/>
            <a:ext cx="1421898" cy="44203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PHY3002 Advanced Solid State Physics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38790" y="4666430"/>
            <a:ext cx="2906873" cy="442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000" dirty="0"/>
              <a:t>PHY3010 Physics Projects</a:t>
            </a:r>
            <a:endParaRPr lang="en-GB" sz="700" dirty="0"/>
          </a:p>
          <a:p>
            <a:pPr algn="ctr"/>
            <a:endParaRPr lang="en-GB" sz="400" dirty="0"/>
          </a:p>
        </p:txBody>
      </p:sp>
      <p:sp>
        <p:nvSpPr>
          <p:cNvPr id="37" name="TextBox 36"/>
          <p:cNvSpPr txBox="1"/>
          <p:nvPr/>
        </p:nvSpPr>
        <p:spPr>
          <a:xfrm>
            <a:off x="5659703" y="4666430"/>
            <a:ext cx="1472261" cy="442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PHY3008 Professional Skills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92658" y="4666429"/>
            <a:ext cx="1472261" cy="442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PHY3009 Computational Phys.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12601" y="932848"/>
            <a:ext cx="2906873" cy="50359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400" dirty="0"/>
              <a:t>PHY1001 Foundation Physics</a:t>
            </a:r>
          </a:p>
          <a:p>
            <a:pPr algn="ctr"/>
            <a:endParaRPr lang="en-GB" sz="1400" dirty="0"/>
          </a:p>
        </p:txBody>
      </p:sp>
      <p:sp>
        <p:nvSpPr>
          <p:cNvPr id="40" name="TextBox 39"/>
          <p:cNvSpPr txBox="1"/>
          <p:nvPr/>
        </p:nvSpPr>
        <p:spPr>
          <a:xfrm>
            <a:off x="3094538" y="931130"/>
            <a:ext cx="2906873" cy="50359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400" dirty="0"/>
              <a:t>PHY1002 Mathematics for Scientists and Engineers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622160" y="932233"/>
            <a:ext cx="1472261" cy="50359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400" dirty="0"/>
              <a:t>PHY1004 Scientific Skills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065019" y="931130"/>
            <a:ext cx="1472261" cy="50359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400" dirty="0"/>
              <a:t>PHY1003 Comp. Modelling in Phys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142690" y="6278786"/>
            <a:ext cx="4341503" cy="50359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2800" dirty="0"/>
              <a:t>PHY4001 Research Projects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38790" y="5519793"/>
            <a:ext cx="798327" cy="71903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50" dirty="0"/>
              <a:t>PHY4003</a:t>
            </a:r>
          </a:p>
          <a:p>
            <a:pPr algn="ctr"/>
            <a:r>
              <a:rPr lang="en-GB" sz="1050" dirty="0"/>
              <a:t>Ionising Radiation in Medicine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194379" y="5519794"/>
            <a:ext cx="654801" cy="55745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50" dirty="0"/>
              <a:t>PHY4004</a:t>
            </a:r>
          </a:p>
          <a:p>
            <a:pPr algn="ctr"/>
            <a:r>
              <a:rPr lang="en-GB" sz="1050" dirty="0"/>
              <a:t>Radiation Simulation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108815" y="5519794"/>
            <a:ext cx="730371" cy="55745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50" dirty="0"/>
              <a:t>PHY4006</a:t>
            </a:r>
          </a:p>
          <a:p>
            <a:pPr algn="ctr"/>
            <a:r>
              <a:rPr lang="en-GB" sz="1050" dirty="0"/>
              <a:t>High Energy Astro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120524" y="5519794"/>
            <a:ext cx="730371" cy="55745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50" dirty="0"/>
              <a:t>PHY4005</a:t>
            </a:r>
          </a:p>
          <a:p>
            <a:pPr algn="ctr"/>
            <a:r>
              <a:rPr lang="en-GB" sz="1050" dirty="0"/>
              <a:t>Planetary Systems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077620" y="5514772"/>
            <a:ext cx="654801" cy="55745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50" dirty="0"/>
              <a:t>PHY4007</a:t>
            </a:r>
          </a:p>
          <a:p>
            <a:pPr algn="ctr"/>
            <a:r>
              <a:rPr lang="en-GB" sz="1050" dirty="0"/>
              <a:t>Laser Physics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975700" y="5514772"/>
            <a:ext cx="730371" cy="55745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50" dirty="0"/>
              <a:t>PHY4008</a:t>
            </a:r>
          </a:p>
          <a:p>
            <a:pPr algn="ctr"/>
            <a:r>
              <a:rPr lang="en-GB" sz="1050" dirty="0"/>
              <a:t>Plasma Physics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939578" y="5514772"/>
            <a:ext cx="730371" cy="55745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50" dirty="0"/>
              <a:t>PHY4009</a:t>
            </a:r>
          </a:p>
          <a:p>
            <a:pPr algn="ctr"/>
            <a:r>
              <a:rPr lang="en-GB" sz="1050" dirty="0"/>
              <a:t>Materials </a:t>
            </a:r>
            <a:r>
              <a:rPr lang="en-GB" sz="1050" dirty="0" err="1"/>
              <a:t>Characteris</a:t>
            </a:r>
            <a:r>
              <a:rPr lang="en-GB" sz="1050" dirty="0"/>
              <a:t>.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899955" y="5509750"/>
            <a:ext cx="654801" cy="55745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50" dirty="0"/>
              <a:t>PHY4010</a:t>
            </a:r>
          </a:p>
          <a:p>
            <a:pPr algn="ctr"/>
            <a:r>
              <a:rPr lang="en-GB" sz="1050" dirty="0"/>
              <a:t>Nano-materials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53199" y="5509750"/>
            <a:ext cx="667895" cy="55745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050" dirty="0"/>
              <a:t>PHY4016</a:t>
            </a:r>
          </a:p>
          <a:p>
            <a:pPr algn="ctr"/>
            <a:r>
              <a:rPr lang="en-GB" sz="1050" dirty="0"/>
              <a:t>Cosmology</a:t>
            </a:r>
          </a:p>
          <a:p>
            <a:pPr algn="ctr"/>
            <a:endParaRPr lang="en-GB" sz="1050" dirty="0"/>
          </a:p>
        </p:txBody>
      </p:sp>
      <p:grpSp>
        <p:nvGrpSpPr>
          <p:cNvPr id="8" name="Group 7"/>
          <p:cNvGrpSpPr/>
          <p:nvPr/>
        </p:nvGrpSpPr>
        <p:grpSpPr>
          <a:xfrm>
            <a:off x="1" y="1520080"/>
            <a:ext cx="9258099" cy="3655613"/>
            <a:chOff x="0" y="1982535"/>
            <a:chExt cx="12199304" cy="3655613"/>
          </a:xfrm>
        </p:grpSpPr>
        <p:cxnSp>
          <p:nvCxnSpPr>
            <p:cNvPr id="3" name="Straight Connector 2"/>
            <p:cNvCxnSpPr/>
            <p:nvPr/>
          </p:nvCxnSpPr>
          <p:spPr>
            <a:xfrm>
              <a:off x="53363" y="5638148"/>
              <a:ext cx="12145941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0" y="3207617"/>
              <a:ext cx="12145941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0" y="1982535"/>
              <a:ext cx="12145941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73844" y="503596"/>
            <a:ext cx="1111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Level 1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7517" y="1459380"/>
            <a:ext cx="1111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Level 2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7517" y="3755493"/>
            <a:ext cx="1111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Level 3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9313" y="5131349"/>
            <a:ext cx="1111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Level 4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1098927" y="2223515"/>
            <a:ext cx="4337513" cy="1864709"/>
            <a:chOff x="909740" y="2479618"/>
            <a:chExt cx="4337513" cy="1216020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909740" y="2498972"/>
              <a:ext cx="0" cy="119666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/>
            <p:nvPr/>
          </p:nvCxnSpPr>
          <p:spPr>
            <a:xfrm>
              <a:off x="2305978" y="2491536"/>
              <a:ext cx="0" cy="118217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>
              <a:off x="3799869" y="2499487"/>
              <a:ext cx="0" cy="118217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/>
            <p:cNvCxnSpPr/>
            <p:nvPr/>
          </p:nvCxnSpPr>
          <p:spPr>
            <a:xfrm>
              <a:off x="5247253" y="2479618"/>
              <a:ext cx="0" cy="118217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TextBox 66"/>
          <p:cNvSpPr txBox="1"/>
          <p:nvPr/>
        </p:nvSpPr>
        <p:spPr>
          <a:xfrm>
            <a:off x="6542767" y="170314"/>
            <a:ext cx="2343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Arrows indicate pre-requisites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Pink fill – examined module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200" dirty="0"/>
              <a:t>Box size </a:t>
            </a:r>
            <a:r>
              <a:rPr lang="en-GB" sz="1200" dirty="0">
                <a:sym typeface="Symbol"/>
              </a:rPr>
              <a:t> CATS points</a:t>
            </a:r>
            <a:endParaRPr lang="en-GB" sz="1200" dirty="0"/>
          </a:p>
        </p:txBody>
      </p:sp>
      <p:cxnSp>
        <p:nvCxnSpPr>
          <p:cNvPr id="69" name="Straight Arrow Connector 68"/>
          <p:cNvCxnSpPr/>
          <p:nvPr/>
        </p:nvCxnSpPr>
        <p:spPr>
          <a:xfrm flipH="1">
            <a:off x="2782426" y="4512579"/>
            <a:ext cx="901780" cy="9986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>
            <a:off x="7622160" y="2651853"/>
            <a:ext cx="302641" cy="42761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000519" y="4674791"/>
            <a:ext cx="1472261" cy="442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/>
              <a:t>PHY3007 Single Physics Project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675688" y="2318785"/>
            <a:ext cx="1118139" cy="31892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800" dirty="0"/>
              <a:t>PHY2010 </a:t>
            </a:r>
          </a:p>
          <a:p>
            <a:pPr algn="ctr"/>
            <a:r>
              <a:rPr lang="en-GB" sz="800" dirty="0"/>
              <a:t>Employability for Physics</a:t>
            </a:r>
          </a:p>
        </p:txBody>
      </p:sp>
      <p:cxnSp>
        <p:nvCxnSpPr>
          <p:cNvPr id="70" name="Straight Arrow Connector 69"/>
          <p:cNvCxnSpPr>
            <a:stCxn id="44" idx="3"/>
            <a:endCxn id="45" idx="1"/>
          </p:cNvCxnSpPr>
          <p:nvPr/>
        </p:nvCxnSpPr>
        <p:spPr>
          <a:xfrm flipV="1">
            <a:off x="937117" y="5798520"/>
            <a:ext cx="257262" cy="8079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1" y="3755493"/>
            <a:ext cx="9217602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-4003" y="2845328"/>
            <a:ext cx="13041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Placement / International Year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565032" y="3088923"/>
            <a:ext cx="7060334" cy="5147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72000" rIns="36000" bIns="72000" rtlCol="0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GB" sz="2400" dirty="0"/>
              <a:t>Industrial PHY3099 / International PHY3999 Placement</a:t>
            </a:r>
          </a:p>
        </p:txBody>
      </p:sp>
      <p:cxnSp>
        <p:nvCxnSpPr>
          <p:cNvPr id="57" name="Straight Arrow Connector 56"/>
          <p:cNvCxnSpPr>
            <a:endCxn id="46" idx="0"/>
          </p:cNvCxnSpPr>
          <p:nvPr/>
        </p:nvCxnSpPr>
        <p:spPr>
          <a:xfrm flipH="1">
            <a:off x="3474001" y="4502069"/>
            <a:ext cx="463611" cy="101772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9657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32217-4C42-4A63-8C09-2F41E3B87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89232"/>
            <a:ext cx="9144000" cy="596876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2400" b="1" dirty="0"/>
              <a:t>L1 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PHY1001, 1002, 1003, 1004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None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L2 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PHY2001, 2002, 2003, 2004, 2005, 2006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None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L3 BSc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PHY3006, 3008, (PHY3010 or PHY3007+PHY3009)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2 from PHY3001, 3002, 3003, 3004, 3005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L3 </a:t>
            </a:r>
            <a:r>
              <a:rPr lang="en-GB" sz="2400" b="1" dirty="0" err="1"/>
              <a:t>MPhys</a:t>
            </a:r>
            <a:endParaRPr lang="en-GB" sz="2400" b="1" dirty="0"/>
          </a:p>
          <a:p>
            <a:pPr lvl="1">
              <a:spcBef>
                <a:spcPts val="0"/>
              </a:spcBef>
            </a:pPr>
            <a:r>
              <a:rPr lang="en-GB" sz="2000" dirty="0"/>
              <a:t>Compulsory: PHY3006, 3008, 3009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3 from PHY3001, 3002, 3003, 3004, 3005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L4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PHY4001, 4003, 4004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4 from PHY4005, 4006, 4007, 4008, 4009, 4010, 4016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20047E8-D259-4773-8EC1-30052A11EE3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796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Physics with Medical Applications Module Choices</a:t>
            </a:r>
          </a:p>
        </p:txBody>
      </p:sp>
    </p:spTree>
    <p:extLst>
      <p:ext uri="{BB962C8B-B14F-4D97-AF65-F5344CB8AC3E}">
        <p14:creationId xmlns:p14="http://schemas.microsoft.com/office/powerpoint/2010/main" val="3400415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32217-4C42-4A63-8C09-2F41E3B87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89232"/>
            <a:ext cx="9144000" cy="596876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2400" b="1" dirty="0"/>
              <a:t>L1 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PHY1001, 1002, (SPA1101 or FRH1101)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None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L2 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PHY2001, 2002, 2004, 2006, (SPA2101 or FRH2101)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None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Year Abroad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PHY3999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L3 BSc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PHY3007, PHY3008, (SPA3101 or FRH3103)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2 from PHY3001, 3002, 3003, 3004, 3005, 3006, 3009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L3 </a:t>
            </a:r>
            <a:r>
              <a:rPr lang="en-GB" sz="2400" b="1" dirty="0" err="1"/>
              <a:t>MPhys</a:t>
            </a:r>
            <a:endParaRPr lang="en-GB" sz="2400" b="1" dirty="0"/>
          </a:p>
          <a:p>
            <a:pPr lvl="1">
              <a:spcBef>
                <a:spcPts val="0"/>
              </a:spcBef>
            </a:pPr>
            <a:r>
              <a:rPr lang="en-GB" sz="2000" dirty="0"/>
              <a:t>Compulsory: PHY3008, 3009, (SPA3101 or FRH3103)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2 from PHY3001, 3002, 3003, 3004, 3005, 3006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L4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PHY4001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6 from PHY4003, 4004, 4005, 4006, 4007, 4008, 4009, 4010, 4016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B47A060-2054-4AA9-9961-3008BE72D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6954"/>
          </a:xfrm>
        </p:spPr>
        <p:txBody>
          <a:bodyPr>
            <a:noAutofit/>
          </a:bodyPr>
          <a:lstStyle/>
          <a:p>
            <a:r>
              <a:rPr lang="en-GB" sz="3600" dirty="0"/>
              <a:t>Physics with French/Spanish Module Choices</a:t>
            </a:r>
          </a:p>
        </p:txBody>
      </p:sp>
    </p:spTree>
    <p:extLst>
      <p:ext uri="{BB962C8B-B14F-4D97-AF65-F5344CB8AC3E}">
        <p14:creationId xmlns:p14="http://schemas.microsoft.com/office/powerpoint/2010/main" val="571082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6B6F6-0766-4E1D-9D66-46BD762F9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6954"/>
          </a:xfrm>
        </p:spPr>
        <p:txBody>
          <a:bodyPr>
            <a:noAutofit/>
          </a:bodyPr>
          <a:lstStyle/>
          <a:p>
            <a:r>
              <a:rPr lang="en-GB" sz="3600" dirty="0"/>
              <a:t>Theoretical Physics Module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32217-4C42-4A63-8C09-2F41E3B87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08870"/>
            <a:ext cx="9144000" cy="6149129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2400" b="1" dirty="0"/>
              <a:t>L1 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PHY1001, PHY1004, MTH1011, MTH1021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None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L2 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PHY2001, PHY2002, PHY2004, MTH2011, MTH2021, MTH3031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None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L3 BSc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MTH3032, 4332, AMA3011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3 from MTH3021, 3023, 3024, 3025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L3 </a:t>
            </a:r>
            <a:r>
              <a:rPr lang="en-GB" sz="2400" b="1" dirty="0" err="1"/>
              <a:t>MSci</a:t>
            </a:r>
            <a:endParaRPr lang="en-GB" sz="2400" b="1" dirty="0"/>
          </a:p>
          <a:p>
            <a:pPr lvl="1">
              <a:spcBef>
                <a:spcPts val="0"/>
              </a:spcBef>
            </a:pPr>
            <a:r>
              <a:rPr lang="en-GB" sz="2000" dirty="0"/>
              <a:t>Compulsory: MTH3032, 4332, AMA3020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3 from MTH3021, 3023, 3024, 3025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L4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AMA4005, MTH4024, 4031, 4332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2 from PHY4003,4004,4007,4008,4009,4010,4016</a:t>
            </a:r>
            <a:br>
              <a:rPr lang="en-GB" sz="2000" dirty="0"/>
            </a:br>
            <a:r>
              <a:rPr lang="en-GB" sz="2000" dirty="0"/>
              <a:t>OR 1 from MTH4022, 4024, 4322</a:t>
            </a:r>
          </a:p>
        </p:txBody>
      </p:sp>
    </p:spTree>
    <p:extLst>
      <p:ext uri="{BB962C8B-B14F-4D97-AF65-F5344CB8AC3E}">
        <p14:creationId xmlns:p14="http://schemas.microsoft.com/office/powerpoint/2010/main" val="2421067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6B6F6-0766-4E1D-9D66-46BD762F9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6954"/>
          </a:xfrm>
        </p:spPr>
        <p:txBody>
          <a:bodyPr>
            <a:noAutofit/>
          </a:bodyPr>
          <a:lstStyle/>
          <a:p>
            <a:r>
              <a:rPr lang="en-GB" sz="3600" dirty="0"/>
              <a:t>Applied Maths and Physics Module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32217-4C42-4A63-8C09-2F41E3B87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7228"/>
            <a:ext cx="9144000" cy="627077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2000" b="1" dirty="0"/>
              <a:t>L1 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Compulsory: PHY1001, PHY1004, MTH1011, MTH1021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Optional: None </a:t>
            </a:r>
          </a:p>
          <a:p>
            <a:pPr>
              <a:spcBef>
                <a:spcPts val="0"/>
              </a:spcBef>
            </a:pPr>
            <a:r>
              <a:rPr lang="en-GB" sz="2000" b="1" dirty="0"/>
              <a:t>L2 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Compulsory: PHY2001, PHY2004, MTH2011, MTH2021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Optional:MTH2012,MTH2013,MTH2014,MTH2031,PHY2002,PHY2003,PHY2005 </a:t>
            </a:r>
          </a:p>
          <a:p>
            <a:pPr>
              <a:spcBef>
                <a:spcPts val="0"/>
              </a:spcBef>
            </a:pPr>
            <a:r>
              <a:rPr lang="en-GB" sz="2000" b="1" dirty="0"/>
              <a:t>L3 BSc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Compulsory: AMA3011 or PHY3007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Optional: at least 2 from PHY3001, 3002, 3003, 3004, 3005, 3006, 3008, 3009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Optional: at least 2 from MTH3011, 3012, 3021, 3023, 3024, 3025, 3032, 4322, 4332</a:t>
            </a:r>
          </a:p>
          <a:p>
            <a:pPr>
              <a:spcBef>
                <a:spcPts val="0"/>
              </a:spcBef>
            </a:pPr>
            <a:r>
              <a:rPr lang="en-GB" sz="2000" b="1" dirty="0"/>
              <a:t>L3 </a:t>
            </a:r>
            <a:r>
              <a:rPr lang="en-GB" sz="2000" b="1" dirty="0" err="1"/>
              <a:t>MSci</a:t>
            </a:r>
            <a:endParaRPr lang="en-GB" sz="2000" b="1" dirty="0"/>
          </a:p>
          <a:p>
            <a:pPr lvl="1">
              <a:spcBef>
                <a:spcPts val="0"/>
              </a:spcBef>
            </a:pPr>
            <a:r>
              <a:rPr lang="en-GB" sz="1800" dirty="0"/>
              <a:t>Compulsory: AMA3020 or PHY3008 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Optional: at least 2 from PHY3001, 3002, 3003, 3004, 3005, 3006, 3009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Optional: at least 2 from MTH3011, 3012, 3021, 3023, 3024, 3025, 3032, 4322, 4332</a:t>
            </a:r>
          </a:p>
          <a:p>
            <a:pPr>
              <a:spcBef>
                <a:spcPts val="0"/>
              </a:spcBef>
            </a:pPr>
            <a:r>
              <a:rPr lang="en-GB" sz="2000" b="1" dirty="0"/>
              <a:t>L4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PHY4001 + 2 from PHY4003,4004,4005,4006,4007,4008,4009,4010,4011,4016</a:t>
            </a:r>
            <a:br>
              <a:rPr lang="en-GB" sz="1800" dirty="0"/>
            </a:br>
            <a:r>
              <a:rPr lang="en-GB" sz="1800" dirty="0"/>
              <a:t>+2 from MTH4011,4021,4022, 4024,4031, 4322, 4332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OR AMA4005 +4 from PHY4003,4004,4005,4006,4007,4008,4009,4010,4016</a:t>
            </a:r>
            <a:br>
              <a:rPr lang="en-GB" sz="1800" dirty="0"/>
            </a:br>
            <a:r>
              <a:rPr lang="en-GB" sz="1800" dirty="0"/>
              <a:t>+2 from MTH4011,4021,4022, 4024,4031,4322, 4332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600" b="1" dirty="0"/>
              <a:t>Note that choices at L3 and L4 have more detailed requirements. Please discuss these with your advisor</a:t>
            </a:r>
          </a:p>
        </p:txBody>
      </p:sp>
    </p:spTree>
    <p:extLst>
      <p:ext uri="{BB962C8B-B14F-4D97-AF65-F5344CB8AC3E}">
        <p14:creationId xmlns:p14="http://schemas.microsoft.com/office/powerpoint/2010/main" val="3854223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4543037" y="463406"/>
            <a:ext cx="27718" cy="6394594"/>
          </a:xfrm>
          <a:prstGeom prst="line">
            <a:avLst/>
          </a:prstGeom>
          <a:ln w="285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395536" y="623015"/>
            <a:ext cx="8341337" cy="1683832"/>
            <a:chOff x="251520" y="3704413"/>
            <a:chExt cx="3529716" cy="1593320"/>
          </a:xfrm>
        </p:grpSpPr>
        <p:sp>
          <p:nvSpPr>
            <p:cNvPr id="4" name="TextBox 3"/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PHY1001 – Foundation Physics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2182" y="4005761"/>
              <a:ext cx="3529054" cy="1291972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40 CATS</a:t>
              </a:r>
            </a:p>
            <a:p>
              <a:pPr lvl="2"/>
              <a:r>
                <a:rPr lang="en-GB" sz="1400" dirty="0"/>
                <a:t>30% - 2h exam (Dec, average of the two exams must be passed)</a:t>
              </a:r>
            </a:p>
            <a:p>
              <a:pPr lvl="2"/>
              <a:r>
                <a:rPr lang="en-GB" sz="1400" dirty="0"/>
                <a:t>30% - 2h exam (May, average of the two exams must be passed) </a:t>
              </a:r>
            </a:p>
            <a:p>
              <a:pPr lvl="2"/>
              <a:r>
                <a:rPr lang="en-GB" sz="1400" dirty="0"/>
                <a:t>20% - Tutorials (based on assignments submitted every two weeks and tutorial performance)</a:t>
              </a:r>
            </a:p>
            <a:p>
              <a:pPr lvl="2"/>
              <a:r>
                <a:rPr lang="en-GB" sz="1400" dirty="0"/>
                <a:t>10% - Group Project (Middle of 1</a:t>
              </a:r>
              <a:r>
                <a:rPr lang="en-GB" sz="1400" baseline="30000" dirty="0"/>
                <a:t>st</a:t>
              </a:r>
              <a:r>
                <a:rPr lang="en-GB" sz="1400" dirty="0"/>
                <a:t> semester in tutorial groups culminating in oral presentation)</a:t>
              </a:r>
            </a:p>
            <a:p>
              <a:pPr lvl="2"/>
              <a:r>
                <a:rPr lang="en-GB" sz="1400" dirty="0"/>
                <a:t>10% - Scientific Essay (written on a popular topic for a general audience)</a:t>
              </a:r>
            </a:p>
          </p:txBody>
        </p:sp>
      </p:grpSp>
      <p:sp>
        <p:nvSpPr>
          <p:cNvPr id="58" name="Title 1"/>
          <p:cNvSpPr txBox="1">
            <a:spLocks/>
          </p:cNvSpPr>
          <p:nvPr/>
        </p:nvSpPr>
        <p:spPr>
          <a:xfrm>
            <a:off x="395536" y="18967"/>
            <a:ext cx="8229600" cy="6186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Level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55989" y="173465"/>
            <a:ext cx="1494383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/>
              <a:t>1</a:t>
            </a:r>
            <a:r>
              <a:rPr lang="en-GB" sz="2000" b="1" baseline="30000" dirty="0"/>
              <a:t>st</a:t>
            </a:r>
            <a:r>
              <a:rPr lang="en-GB" sz="2000" b="1" dirty="0"/>
              <a:t> Semester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162596" y="171080"/>
            <a:ext cx="1608517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/>
              <a:t>2</a:t>
            </a:r>
            <a:r>
              <a:rPr lang="en-GB" sz="2000" b="1" baseline="30000" dirty="0"/>
              <a:t>nd</a:t>
            </a:r>
            <a:r>
              <a:rPr lang="en-GB" sz="2000" b="1" dirty="0"/>
              <a:t> Semester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386530" y="3675957"/>
            <a:ext cx="6976171" cy="1216715"/>
            <a:chOff x="246164" y="3716288"/>
            <a:chExt cx="3535072" cy="1247911"/>
          </a:xfrm>
        </p:grpSpPr>
        <p:sp>
          <p:nvSpPr>
            <p:cNvPr id="78" name="TextBox 77"/>
            <p:cNvSpPr txBox="1"/>
            <p:nvPr/>
          </p:nvSpPr>
          <p:spPr>
            <a:xfrm>
              <a:off x="251520" y="3716288"/>
              <a:ext cx="3529716" cy="295535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PHY1003 – Computational Modelling in Physics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46164" y="4005761"/>
              <a:ext cx="3535072" cy="95843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20 CATS</a:t>
              </a:r>
            </a:p>
            <a:p>
              <a:pPr lvl="2"/>
              <a:r>
                <a:rPr lang="en-GB" sz="1400" dirty="0"/>
                <a:t>100% - Assignments (5)</a:t>
              </a:r>
              <a:br>
                <a:rPr lang="en-GB" sz="1400" dirty="0"/>
              </a:br>
              <a:r>
                <a:rPr lang="en-GB" sz="1400" dirty="0"/>
                <a:t>12.5%, 25%, 25% 1</a:t>
              </a:r>
              <a:r>
                <a:rPr lang="en-GB" sz="1400" baseline="30000" dirty="0"/>
                <a:t>st</a:t>
              </a:r>
              <a:r>
                <a:rPr lang="en-GB" sz="1400" dirty="0"/>
                <a:t> semester</a:t>
              </a:r>
            </a:p>
            <a:p>
              <a:pPr lvl="2"/>
              <a:r>
                <a:rPr lang="en-GB" sz="1400" dirty="0"/>
                <a:t>12.5%, 25% 2</a:t>
              </a:r>
              <a:r>
                <a:rPr lang="en-GB" sz="1400" baseline="30000" dirty="0"/>
                <a:t>nd</a:t>
              </a:r>
              <a:r>
                <a:rPr lang="en-GB" sz="1400" dirty="0"/>
                <a:t> semester</a:t>
              </a: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388611" y="2291934"/>
            <a:ext cx="8341811" cy="1255192"/>
            <a:chOff x="251520" y="3704413"/>
            <a:chExt cx="3529716" cy="1179394"/>
          </a:xfrm>
        </p:grpSpPr>
        <p:sp>
          <p:nvSpPr>
            <p:cNvPr id="93" name="TextBox 92"/>
            <p:cNvSpPr txBox="1"/>
            <p:nvPr/>
          </p:nvSpPr>
          <p:spPr>
            <a:xfrm>
              <a:off x="251520" y="3704413"/>
              <a:ext cx="3529716" cy="30331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PHY1002 – Mathematics for Scientists and Engineers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52182" y="4005760"/>
              <a:ext cx="3529054" cy="87804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40 CATS</a:t>
              </a:r>
            </a:p>
            <a:p>
              <a:pPr lvl="2"/>
              <a:r>
                <a:rPr lang="en-GB" sz="1400" dirty="0"/>
                <a:t>35% - 2h exam (Dec, average of two exams must be passed)</a:t>
              </a:r>
            </a:p>
            <a:p>
              <a:pPr lvl="2"/>
              <a:r>
                <a:rPr lang="en-GB" sz="1400" dirty="0"/>
                <a:t>35% - 2h exam (May, average of two exams must be passed)</a:t>
              </a:r>
            </a:p>
            <a:p>
              <a:pPr lvl="2"/>
              <a:r>
                <a:rPr lang="en-GB" sz="1400" dirty="0"/>
                <a:t>30% - Tutorial  (based on assignments submitted every two weeks and tutorial performance)</a:t>
              </a: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393589" y="5013017"/>
            <a:ext cx="8336833" cy="1651646"/>
            <a:chOff x="251520" y="3704413"/>
            <a:chExt cx="3529716" cy="1738574"/>
          </a:xfrm>
        </p:grpSpPr>
        <p:sp>
          <p:nvSpPr>
            <p:cNvPr id="102" name="TextBox 101"/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PHY1004 – Scientific Skills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2182" y="4005761"/>
              <a:ext cx="3529054" cy="1437226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20 CATS</a:t>
              </a:r>
            </a:p>
            <a:p>
              <a:pPr lvl="2"/>
              <a:r>
                <a:rPr lang="en-GB" sz="1400" dirty="0"/>
                <a:t>50% - Laboratory Performance  based on write-up of experiments (must be passed)</a:t>
              </a:r>
            </a:p>
            <a:p>
              <a:pPr lvl="2"/>
              <a:r>
                <a:rPr lang="en-GB" sz="1400" dirty="0"/>
                <a:t>10% - Extended Laboratory report </a:t>
              </a:r>
            </a:p>
            <a:p>
              <a:pPr lvl="2"/>
              <a:r>
                <a:rPr lang="en-GB" sz="1400" dirty="0"/>
                <a:t>20% - Computational problems (solved with </a:t>
              </a:r>
              <a:r>
                <a:rPr lang="en-GB" sz="1400" dirty="0" err="1"/>
                <a:t>Matlab</a:t>
              </a:r>
              <a:r>
                <a:rPr lang="en-GB" sz="1400" dirty="0"/>
                <a:t>)</a:t>
              </a:r>
            </a:p>
            <a:p>
              <a:pPr lvl="2"/>
              <a:r>
                <a:rPr lang="en-GB" sz="1400" dirty="0"/>
                <a:t>10% - Oral presentation (5min each)</a:t>
              </a:r>
            </a:p>
            <a:p>
              <a:pPr lvl="2"/>
              <a:r>
                <a:rPr lang="en-GB" sz="1400" dirty="0"/>
                <a:t>10% - AI skill test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9376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395536" y="1335515"/>
            <a:ext cx="3924889" cy="1258832"/>
            <a:chOff x="251520" y="3704413"/>
            <a:chExt cx="3529716" cy="1169542"/>
          </a:xfrm>
        </p:grpSpPr>
        <p:sp>
          <p:nvSpPr>
            <p:cNvPr id="4" name="TextBox 3"/>
            <p:cNvSpPr txBox="1"/>
            <p:nvPr/>
          </p:nvSpPr>
          <p:spPr>
            <a:xfrm>
              <a:off x="251520" y="3704413"/>
              <a:ext cx="3529716" cy="46787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PHY2001 - Quantum &amp; Statistical Physics</a:t>
              </a:r>
            </a:p>
            <a:p>
              <a:pPr algn="ctr"/>
              <a:endParaRPr lang="en-GB" sz="14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2182" y="4005761"/>
              <a:ext cx="3529054" cy="86819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20 CATS</a:t>
              </a:r>
            </a:p>
            <a:p>
              <a:pPr marL="0" lvl="2"/>
              <a:r>
                <a:rPr lang="en-GB" sz="1400" dirty="0"/>
                <a:t>60% - 3h exam (April/May)</a:t>
              </a:r>
            </a:p>
            <a:p>
              <a:pPr marL="0" lvl="2"/>
              <a:r>
                <a:rPr lang="en-GB" sz="1400" dirty="0"/>
                <a:t>20% - Laboratory (2 subject specific experiments)</a:t>
              </a:r>
            </a:p>
            <a:p>
              <a:pPr marL="0" lvl="2"/>
              <a:r>
                <a:rPr lang="en-GB" sz="1400" dirty="0"/>
                <a:t>20% - Assignments (3)</a:t>
              </a:r>
            </a:p>
          </p:txBody>
        </p:sp>
      </p:grpSp>
      <p:sp>
        <p:nvSpPr>
          <p:cNvPr id="58" name="Title 1"/>
          <p:cNvSpPr txBox="1">
            <a:spLocks/>
          </p:cNvSpPr>
          <p:nvPr/>
        </p:nvSpPr>
        <p:spPr>
          <a:xfrm>
            <a:off x="395536" y="339592"/>
            <a:ext cx="8229600" cy="6186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Level 2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570756" y="1309260"/>
            <a:ext cx="1" cy="5317171"/>
          </a:xfrm>
          <a:prstGeom prst="line">
            <a:avLst/>
          </a:prstGeom>
          <a:ln w="285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55989" y="707840"/>
            <a:ext cx="1494383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/>
              <a:t>1</a:t>
            </a:r>
            <a:r>
              <a:rPr lang="en-GB" sz="2000" b="1" baseline="30000" dirty="0"/>
              <a:t>st</a:t>
            </a:r>
            <a:r>
              <a:rPr lang="en-GB" sz="2000" b="1" dirty="0"/>
              <a:t> Semester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162596" y="681705"/>
            <a:ext cx="1608517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/>
              <a:t>2</a:t>
            </a:r>
            <a:r>
              <a:rPr lang="en-GB" sz="2000" b="1" baseline="30000" dirty="0"/>
              <a:t>nd</a:t>
            </a:r>
            <a:r>
              <a:rPr lang="en-GB" sz="2000" b="1" dirty="0"/>
              <a:t> Semester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396272" y="3011026"/>
            <a:ext cx="3924889" cy="1232521"/>
            <a:chOff x="251520" y="3726970"/>
            <a:chExt cx="3529716" cy="1108732"/>
          </a:xfrm>
        </p:grpSpPr>
        <p:sp>
          <p:nvSpPr>
            <p:cNvPr id="78" name="TextBox 77"/>
            <p:cNvSpPr txBox="1"/>
            <p:nvPr/>
          </p:nvSpPr>
          <p:spPr>
            <a:xfrm>
              <a:off x="251520" y="3726970"/>
              <a:ext cx="3529716" cy="25920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PHY2003 – Astrophysics I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52182" y="3995079"/>
              <a:ext cx="3529054" cy="84062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20 CATS</a:t>
              </a:r>
            </a:p>
            <a:p>
              <a:pPr marL="0" lvl="2"/>
              <a:r>
                <a:rPr lang="en-GB" sz="1400" dirty="0"/>
                <a:t>40% - 2h exam (Jan)</a:t>
              </a:r>
            </a:p>
            <a:p>
              <a:pPr marL="0" lvl="2"/>
              <a:r>
                <a:rPr lang="en-GB" sz="1400" dirty="0"/>
                <a:t>40% - Assignments (4)</a:t>
              </a:r>
            </a:p>
            <a:p>
              <a:pPr marL="0" lvl="2"/>
              <a:r>
                <a:rPr lang="en-GB" sz="1400" dirty="0"/>
                <a:t>20% - Laboratory (2 subject specific experiments)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811248" y="1333572"/>
            <a:ext cx="3924889" cy="1259236"/>
            <a:chOff x="251520" y="3704413"/>
            <a:chExt cx="3529716" cy="1168464"/>
          </a:xfrm>
        </p:grpSpPr>
        <p:sp>
          <p:nvSpPr>
            <p:cNvPr id="83" name="TextBox 82"/>
            <p:cNvSpPr txBox="1"/>
            <p:nvPr/>
          </p:nvSpPr>
          <p:spPr>
            <a:xfrm>
              <a:off x="251520" y="3704413"/>
              <a:ext cx="3529716" cy="46728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PHY2002 – Physics of the Solid State</a:t>
              </a:r>
            </a:p>
            <a:p>
              <a:pPr algn="ctr"/>
              <a:endParaRPr lang="en-GB" sz="1400" b="1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52182" y="4005761"/>
              <a:ext cx="3529054" cy="86711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20 CATS</a:t>
              </a:r>
            </a:p>
            <a:p>
              <a:pPr marL="0" lvl="2"/>
              <a:r>
                <a:rPr lang="en-GB" sz="1400" dirty="0"/>
                <a:t>60% - 3h exam (April/May)</a:t>
              </a:r>
            </a:p>
            <a:p>
              <a:pPr marL="0" lvl="2"/>
              <a:r>
                <a:rPr lang="en-GB" sz="1400" dirty="0"/>
                <a:t>20% - Laboratory (2 subject specific experiments)</a:t>
              </a:r>
            </a:p>
            <a:p>
              <a:pPr marL="0" lvl="2"/>
              <a:r>
                <a:rPr lang="en-GB" sz="1400" dirty="0"/>
                <a:t>20% - Assignments (2)</a:t>
              </a: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811984" y="2987826"/>
            <a:ext cx="3924889" cy="1242424"/>
            <a:chOff x="251520" y="3704413"/>
            <a:chExt cx="3529716" cy="1215805"/>
          </a:xfrm>
        </p:grpSpPr>
        <p:sp>
          <p:nvSpPr>
            <p:cNvPr id="93" name="TextBox 92"/>
            <p:cNvSpPr txBox="1"/>
            <p:nvPr/>
          </p:nvSpPr>
          <p:spPr>
            <a:xfrm>
              <a:off x="251520" y="3704413"/>
              <a:ext cx="3529716" cy="49280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PHY2004 – Electricity, Magnetism and Optics</a:t>
              </a:r>
            </a:p>
            <a:p>
              <a:pPr algn="ctr"/>
              <a:endParaRPr lang="en-GB" sz="1400" b="1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52182" y="4005761"/>
              <a:ext cx="3529054" cy="91445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20 CATS</a:t>
              </a:r>
            </a:p>
            <a:p>
              <a:pPr marL="0" lvl="2"/>
              <a:r>
                <a:rPr lang="en-GB" sz="1400" dirty="0"/>
                <a:t>60% - 3h exam (April/May)</a:t>
              </a:r>
            </a:p>
            <a:p>
              <a:pPr marL="0" lvl="2"/>
              <a:r>
                <a:rPr lang="en-GB" sz="1400" dirty="0"/>
                <a:t>20% - Laboratory (2 subject specific experiments)</a:t>
              </a:r>
            </a:p>
            <a:p>
              <a:pPr marL="0" lvl="2"/>
              <a:r>
                <a:rPr lang="en-GB" sz="1400" dirty="0"/>
                <a:t>20% - Assignments (3)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4809040" y="4522692"/>
            <a:ext cx="3924889" cy="1259311"/>
            <a:chOff x="251520" y="3704413"/>
            <a:chExt cx="3529716" cy="1168266"/>
          </a:xfrm>
        </p:grpSpPr>
        <p:sp>
          <p:nvSpPr>
            <p:cNvPr id="97" name="TextBox 96"/>
            <p:cNvSpPr txBox="1"/>
            <p:nvPr/>
          </p:nvSpPr>
          <p:spPr>
            <a:xfrm>
              <a:off x="251520" y="3704413"/>
              <a:ext cx="3529716" cy="46718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PHY2005 – Atomic and Nuclear Physics</a:t>
              </a:r>
            </a:p>
            <a:p>
              <a:pPr algn="ctr"/>
              <a:endParaRPr lang="en-GB" sz="1400" b="1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52182" y="4005761"/>
              <a:ext cx="3529054" cy="86691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20 CATS</a:t>
              </a:r>
            </a:p>
            <a:p>
              <a:pPr marL="0" lvl="2"/>
              <a:r>
                <a:rPr lang="en-GB" sz="1400" dirty="0"/>
                <a:t>60% - 3h exam (April/May)</a:t>
              </a:r>
            </a:p>
            <a:p>
              <a:pPr marL="0" lvl="2"/>
              <a:r>
                <a:rPr lang="en-GB" sz="1400" dirty="0"/>
                <a:t>20% - Laboratory (2 subject specific experiments)</a:t>
              </a:r>
            </a:p>
            <a:p>
              <a:pPr marL="0" lvl="2"/>
              <a:r>
                <a:rPr lang="en-GB" sz="1400" dirty="0"/>
                <a:t>20% - Assignments (2)</a:t>
              </a:r>
            </a:p>
          </p:txBody>
        </p:sp>
      </p:grpSp>
      <p:grpSp>
        <p:nvGrpSpPr>
          <p:cNvPr id="101" name="Group 100"/>
          <p:cNvGrpSpPr/>
          <p:nvPr/>
        </p:nvGrpSpPr>
        <p:grpSpPr>
          <a:xfrm>
            <a:off x="400776" y="4522693"/>
            <a:ext cx="3924889" cy="1325609"/>
            <a:chOff x="251520" y="3704413"/>
            <a:chExt cx="3529716" cy="834094"/>
          </a:xfrm>
        </p:grpSpPr>
        <p:sp>
          <p:nvSpPr>
            <p:cNvPr id="102" name="TextBox 101"/>
            <p:cNvSpPr txBox="1"/>
            <p:nvPr/>
          </p:nvSpPr>
          <p:spPr>
            <a:xfrm>
              <a:off x="251520" y="3704413"/>
              <a:ext cx="3529716" cy="3168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PHY2006 – Mathematical Physics</a:t>
              </a:r>
            </a:p>
            <a:p>
              <a:pPr algn="ctr"/>
              <a:endParaRPr lang="en-GB" sz="1400" b="1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52182" y="3950519"/>
              <a:ext cx="3529054" cy="58798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20 CATS</a:t>
              </a:r>
            </a:p>
            <a:p>
              <a:pPr marL="0" lvl="2"/>
              <a:r>
                <a:rPr lang="en-GB" sz="1400" dirty="0"/>
                <a:t>60% - 3h exam (Jan)</a:t>
              </a:r>
            </a:p>
            <a:p>
              <a:pPr marL="0" lvl="2"/>
              <a:r>
                <a:rPr lang="en-GB" sz="1400" dirty="0"/>
                <a:t>20% - Weekly Assignments (8)</a:t>
              </a:r>
            </a:p>
            <a:p>
              <a:pPr marL="0" lvl="2"/>
              <a:r>
                <a:rPr lang="en-GB" sz="1400" dirty="0"/>
                <a:t>20% - Group Projects (2)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95536" y="5982756"/>
            <a:ext cx="8338393" cy="789366"/>
            <a:chOff x="251520" y="3770704"/>
            <a:chExt cx="3529716" cy="496683"/>
          </a:xfrm>
        </p:grpSpPr>
        <p:sp>
          <p:nvSpPr>
            <p:cNvPr id="25" name="TextBox 24"/>
            <p:cNvSpPr txBox="1"/>
            <p:nvPr/>
          </p:nvSpPr>
          <p:spPr>
            <a:xfrm>
              <a:off x="251520" y="3770704"/>
              <a:ext cx="3529716" cy="18130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PHY2010 – Employability for Physics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52182" y="3950519"/>
              <a:ext cx="3529054" cy="31686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0 CATS</a:t>
              </a:r>
            </a:p>
            <a:p>
              <a:pPr marL="0" lvl="2" algn="ctr"/>
              <a:r>
                <a:rPr lang="en-GB" sz="1400" dirty="0"/>
                <a:t>  Compulsory attendance at training and workshops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5597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"/>
          <p:cNvSpPr txBox="1">
            <a:spLocks/>
          </p:cNvSpPr>
          <p:nvPr/>
        </p:nvSpPr>
        <p:spPr>
          <a:xfrm>
            <a:off x="395536" y="54592"/>
            <a:ext cx="8229600" cy="6186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Placement / International Year</a:t>
            </a:r>
          </a:p>
        </p:txBody>
      </p:sp>
      <p:grpSp>
        <p:nvGrpSpPr>
          <p:cNvPr id="108" name="Group 107"/>
          <p:cNvGrpSpPr/>
          <p:nvPr/>
        </p:nvGrpSpPr>
        <p:grpSpPr>
          <a:xfrm>
            <a:off x="287247" y="1578913"/>
            <a:ext cx="8339453" cy="1931835"/>
            <a:chOff x="252182" y="3846166"/>
            <a:chExt cx="3529716" cy="610619"/>
          </a:xfrm>
        </p:grpSpPr>
        <p:sp>
          <p:nvSpPr>
            <p:cNvPr id="109" name="TextBox 108"/>
            <p:cNvSpPr txBox="1"/>
            <p:nvPr/>
          </p:nvSpPr>
          <p:spPr>
            <a:xfrm>
              <a:off x="252182" y="3846166"/>
              <a:ext cx="3529716" cy="15917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800" b="1" dirty="0"/>
                <a:t>PHY3099 – Placement Year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252182" y="4005761"/>
              <a:ext cx="3529054" cy="45102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b="1" dirty="0"/>
                <a:t>120 CATS</a:t>
              </a:r>
            </a:p>
            <a:p>
              <a:pPr algn="ctr"/>
              <a:r>
                <a:rPr lang="en-GB" dirty="0"/>
                <a:t>Students must be accepted onto a year long placement scheme at a UK employer. Course contents is as defined by the School-approved student contract and job description</a:t>
              </a:r>
              <a:endParaRPr lang="en-GB" sz="1400" b="1" dirty="0"/>
            </a:p>
            <a:p>
              <a:pPr algn="ctr"/>
              <a:r>
                <a:rPr lang="en-GB" sz="1400" b="1" dirty="0"/>
                <a:t>Assessment on based on a portfolio or reflective account of the student’s employment experiences </a:t>
              </a:r>
              <a:endParaRPr lang="en-GB" sz="14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85683" y="4043593"/>
            <a:ext cx="8339453" cy="1870282"/>
            <a:chOff x="252182" y="3846166"/>
            <a:chExt cx="3529716" cy="591163"/>
          </a:xfrm>
        </p:grpSpPr>
        <p:sp>
          <p:nvSpPr>
            <p:cNvPr id="37" name="TextBox 36"/>
            <p:cNvSpPr txBox="1"/>
            <p:nvPr/>
          </p:nvSpPr>
          <p:spPr>
            <a:xfrm>
              <a:off x="252182" y="3846166"/>
              <a:ext cx="3529716" cy="15917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800" b="1" dirty="0"/>
                <a:t>PHY3999 </a:t>
              </a:r>
              <a:r>
                <a:rPr lang="en-GB" sz="2800" b="1"/>
                <a:t>– International Placement </a:t>
              </a:r>
              <a:r>
                <a:rPr lang="en-GB" sz="2800" b="1" dirty="0"/>
                <a:t>Year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52182" y="4005761"/>
              <a:ext cx="3529054" cy="431568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2000" b="1" dirty="0"/>
                <a:t>120 CATS</a:t>
              </a:r>
            </a:p>
            <a:p>
              <a:pPr algn="ctr"/>
              <a:r>
                <a:rPr lang="en-GB" dirty="0"/>
                <a:t>Students must be accepted onto a year long placement at an overseas employer or study Physics at an overseas university (can be sponsored by, e.g. IAESTE,  Erasmus)</a:t>
              </a:r>
              <a:endParaRPr lang="en-GB" sz="1400" b="1" dirty="0"/>
            </a:p>
            <a:p>
              <a:pPr algn="ctr"/>
              <a:r>
                <a:rPr lang="en-GB" sz="1400" b="1" dirty="0"/>
                <a:t>Assessment on based on a portfolio or reflective account of the student’s employment experiences or a certificate of completion of Physics courses</a:t>
              </a:r>
              <a:endParaRPr lang="en-GB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30437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/>
          <p:cNvGrpSpPr/>
          <p:nvPr/>
        </p:nvGrpSpPr>
        <p:grpSpPr>
          <a:xfrm>
            <a:off x="395536" y="658638"/>
            <a:ext cx="3924889" cy="974215"/>
            <a:chOff x="251520" y="3704413"/>
            <a:chExt cx="3529716" cy="974215"/>
          </a:xfrm>
        </p:grpSpPr>
        <p:sp>
          <p:nvSpPr>
            <p:cNvPr id="4" name="TextBox 3"/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PHY3001 - Quantum Mechanics &amp; Relativity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2182" y="4005761"/>
              <a:ext cx="3529054" cy="67286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300" b="1" dirty="0"/>
                <a:t>20 CATS</a:t>
              </a:r>
            </a:p>
            <a:p>
              <a:pPr lvl="1"/>
              <a:r>
                <a:rPr lang="en-GB" sz="1300" dirty="0"/>
                <a:t>80% - 3h exam </a:t>
              </a:r>
              <a:r>
                <a:rPr lang="en-GB" sz="1200" dirty="0"/>
                <a:t>(Jan)</a:t>
              </a:r>
            </a:p>
            <a:p>
              <a:pPr lvl="1"/>
              <a:r>
                <a:rPr lang="en-GB" sz="1300" dirty="0"/>
                <a:t>20% - Assignments (3)</a:t>
              </a:r>
            </a:p>
          </p:txBody>
        </p:sp>
      </p:grpSp>
      <p:sp>
        <p:nvSpPr>
          <p:cNvPr id="58" name="Title 1"/>
          <p:cNvSpPr txBox="1">
            <a:spLocks/>
          </p:cNvSpPr>
          <p:nvPr/>
        </p:nvSpPr>
        <p:spPr>
          <a:xfrm>
            <a:off x="395536" y="54592"/>
            <a:ext cx="8229600" cy="6186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Level 3 - BSc</a:t>
            </a: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562153" y="589545"/>
            <a:ext cx="1812" cy="6156115"/>
          </a:xfrm>
          <a:prstGeom prst="line">
            <a:avLst/>
          </a:prstGeom>
          <a:ln w="285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55989" y="209090"/>
            <a:ext cx="1494383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/>
              <a:t>1</a:t>
            </a:r>
            <a:r>
              <a:rPr lang="en-GB" sz="2000" b="1" baseline="30000" dirty="0"/>
              <a:t>st</a:t>
            </a:r>
            <a:r>
              <a:rPr lang="en-GB" sz="2000" b="1" dirty="0"/>
              <a:t> Semester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162596" y="194830"/>
            <a:ext cx="1608517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/>
              <a:t>2</a:t>
            </a:r>
            <a:r>
              <a:rPr lang="en-GB" sz="2000" b="1" baseline="30000" dirty="0"/>
              <a:t>nd</a:t>
            </a:r>
            <a:r>
              <a:rPr lang="en-GB" sz="2000" b="1" dirty="0"/>
              <a:t> Semester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4804958" y="647278"/>
            <a:ext cx="3924889" cy="974215"/>
            <a:chOff x="251520" y="3704413"/>
            <a:chExt cx="3529716" cy="974215"/>
          </a:xfrm>
        </p:grpSpPr>
        <p:sp>
          <p:nvSpPr>
            <p:cNvPr id="78" name="TextBox 77"/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PHY3002 - Advanced Solid State Physics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52182" y="4005761"/>
              <a:ext cx="3529054" cy="67286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300" b="1" dirty="0"/>
                <a:t>20 CATS</a:t>
              </a:r>
            </a:p>
            <a:p>
              <a:pPr lvl="1"/>
              <a:r>
                <a:rPr lang="en-GB" sz="1300" dirty="0"/>
                <a:t>80% - 3h exam (April/May)</a:t>
              </a:r>
            </a:p>
            <a:p>
              <a:pPr lvl="1"/>
              <a:r>
                <a:rPr lang="en-GB" sz="1300" dirty="0"/>
                <a:t>20% - Assignments (2)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810512" y="2957185"/>
            <a:ext cx="3924889" cy="974215"/>
            <a:chOff x="251520" y="3704413"/>
            <a:chExt cx="3529716" cy="974215"/>
          </a:xfrm>
        </p:grpSpPr>
        <p:sp>
          <p:nvSpPr>
            <p:cNvPr id="83" name="TextBox 82"/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PHY3003 – Astrophysics II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252182" y="4005761"/>
              <a:ext cx="3529054" cy="67286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300" b="1" dirty="0"/>
                <a:t>20 CATS</a:t>
              </a:r>
            </a:p>
            <a:p>
              <a:pPr lvl="1"/>
              <a:r>
                <a:rPr lang="en-GB" sz="1300" dirty="0"/>
                <a:t>80% - 3h exam (April/May)</a:t>
              </a:r>
            </a:p>
            <a:p>
              <a:pPr lvl="1"/>
              <a:r>
                <a:rPr lang="en-GB" sz="1300" dirty="0"/>
                <a:t>20% - Assignments (3)</a:t>
              </a: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97970" y="5115799"/>
            <a:ext cx="8323174" cy="791290"/>
            <a:chOff x="250289" y="3704413"/>
            <a:chExt cx="3530947" cy="791290"/>
          </a:xfrm>
        </p:grpSpPr>
        <p:sp>
          <p:nvSpPr>
            <p:cNvPr id="86" name="TextBox 85"/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PHY3010 - Physics Projects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250289" y="3992113"/>
              <a:ext cx="3530947" cy="50359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40 CATS</a:t>
              </a:r>
            </a:p>
            <a:p>
              <a:pPr algn="ctr"/>
              <a:r>
                <a:rPr lang="en-GB" sz="1400" dirty="0"/>
                <a:t>5% - Risk Ass. 10% - Chalk and Talk, 10% - Poster presentation, 25% - Lab performance, 50% - Written report</a:t>
              </a: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395535" y="1829481"/>
            <a:ext cx="3924889" cy="974215"/>
            <a:chOff x="251520" y="3704413"/>
            <a:chExt cx="3529716" cy="974215"/>
          </a:xfrm>
        </p:grpSpPr>
        <p:sp>
          <p:nvSpPr>
            <p:cNvPr id="93" name="TextBox 92"/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PHY3004 - Advanced Electromagnetism &amp; Optics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52182" y="4005761"/>
              <a:ext cx="3529054" cy="67286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300" b="1" dirty="0"/>
                <a:t>20 CATS</a:t>
              </a:r>
            </a:p>
            <a:p>
              <a:pPr lvl="1"/>
              <a:r>
                <a:rPr lang="en-GB" sz="1300" dirty="0"/>
                <a:t>80% - 3h exam (Jan)</a:t>
              </a:r>
            </a:p>
            <a:p>
              <a:pPr lvl="1"/>
              <a:r>
                <a:rPr lang="en-GB" sz="1300" dirty="0"/>
                <a:t>20% - Assignments (2)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4811248" y="1829481"/>
            <a:ext cx="3924889" cy="974215"/>
            <a:chOff x="251520" y="3704413"/>
            <a:chExt cx="3529716" cy="974215"/>
          </a:xfrm>
        </p:grpSpPr>
        <p:sp>
          <p:nvSpPr>
            <p:cNvPr id="97" name="TextBox 96"/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PHY3005 - Nuclear &amp; Particle Physics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52182" y="4005761"/>
              <a:ext cx="3529054" cy="67286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300" b="1" dirty="0"/>
                <a:t>20 CATS</a:t>
              </a:r>
            </a:p>
            <a:p>
              <a:pPr lvl="1"/>
              <a:r>
                <a:rPr lang="en-GB" sz="1300" dirty="0"/>
                <a:t>80% - 3h exam (April/May)</a:t>
              </a:r>
            </a:p>
            <a:p>
              <a:pPr lvl="1"/>
              <a:r>
                <a:rPr lang="en-GB" sz="1300" dirty="0"/>
                <a:t>20% - Assignments (3)</a:t>
              </a:r>
            </a:p>
          </p:txBody>
        </p:sp>
      </p:grpSp>
      <p:sp>
        <p:nvSpPr>
          <p:cNvPr id="102" name="TextBox 101"/>
          <p:cNvSpPr txBox="1"/>
          <p:nvPr/>
        </p:nvSpPr>
        <p:spPr>
          <a:xfrm>
            <a:off x="4819160" y="4067665"/>
            <a:ext cx="3924889" cy="28814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400" b="1" dirty="0"/>
              <a:t>PHY3006 - Physics in Medicine</a:t>
            </a:r>
          </a:p>
        </p:txBody>
      </p:sp>
      <p:grpSp>
        <p:nvGrpSpPr>
          <p:cNvPr id="108" name="Group 107"/>
          <p:cNvGrpSpPr/>
          <p:nvPr/>
        </p:nvGrpSpPr>
        <p:grpSpPr>
          <a:xfrm>
            <a:off x="399217" y="4041605"/>
            <a:ext cx="3914917" cy="1012106"/>
            <a:chOff x="251520" y="3704413"/>
            <a:chExt cx="3529716" cy="1012106"/>
          </a:xfrm>
        </p:grpSpPr>
        <p:sp>
          <p:nvSpPr>
            <p:cNvPr id="109" name="TextBox 108"/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PHY3008 - Professional Skills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252182" y="3997485"/>
              <a:ext cx="3529054" cy="71903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20 CATS</a:t>
              </a:r>
              <a:endParaRPr lang="en-GB" sz="1400" dirty="0"/>
            </a:p>
            <a:p>
              <a:r>
                <a:rPr lang="en-GB" sz="1400" dirty="0"/>
                <a:t>  50% - Oral/poster presentations 	35% - Log Book </a:t>
              </a:r>
            </a:p>
            <a:p>
              <a:r>
                <a:rPr lang="en-GB" sz="1400" dirty="0"/>
                <a:t>  10% - Abstract		5% - </a:t>
              </a:r>
              <a:r>
                <a:rPr lang="en-GB" sz="1100" dirty="0"/>
                <a:t>Peer Review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808931" y="5996395"/>
            <a:ext cx="3930069" cy="793064"/>
            <a:chOff x="225185" y="3704412"/>
            <a:chExt cx="3530680" cy="793064"/>
          </a:xfrm>
        </p:grpSpPr>
        <p:sp>
          <p:nvSpPr>
            <p:cNvPr id="34" name="TextBox 33"/>
            <p:cNvSpPr txBox="1"/>
            <p:nvPr/>
          </p:nvSpPr>
          <p:spPr>
            <a:xfrm>
              <a:off x="226149" y="3704412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PHY3007 – Physics Single Project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25185" y="3993886"/>
              <a:ext cx="3529054" cy="50359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20 CATS</a:t>
              </a:r>
            </a:p>
            <a:p>
              <a:pPr algn="ctr"/>
              <a:r>
                <a:rPr lang="en-GB" sz="1400" dirty="0"/>
                <a:t>Same as PHY3010 but only one project undertaken</a:t>
              </a:r>
              <a:r>
                <a:rPr lang="en-GB" sz="1400" b="1" dirty="0"/>
                <a:t> </a:t>
              </a:r>
              <a:endParaRPr lang="en-GB" sz="1400" dirty="0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818424" y="4348750"/>
            <a:ext cx="3924153" cy="67286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indent="452438"/>
            <a:r>
              <a:rPr lang="en-GB" sz="1300" dirty="0"/>
              <a:t>60% - 2h exam (April/May)      </a:t>
            </a:r>
            <a:r>
              <a:rPr lang="en-GB" sz="1300" b="1" dirty="0"/>
              <a:t>20 CATS</a:t>
            </a:r>
          </a:p>
          <a:p>
            <a:pPr lvl="1"/>
            <a:r>
              <a:rPr lang="en-GB" sz="1300" dirty="0"/>
              <a:t>20% - Group Project</a:t>
            </a:r>
          </a:p>
          <a:p>
            <a:pPr lvl="1"/>
            <a:r>
              <a:rPr lang="en-GB" sz="1300" dirty="0"/>
              <a:t>20% - Assignments (2)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400784" y="6003782"/>
            <a:ext cx="3922593" cy="804938"/>
            <a:chOff x="251520" y="3704413"/>
            <a:chExt cx="3529716" cy="804938"/>
          </a:xfrm>
        </p:grpSpPr>
        <p:sp>
          <p:nvSpPr>
            <p:cNvPr id="37" name="TextBox 36"/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PHY3009 – Computational Projects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52182" y="4005761"/>
              <a:ext cx="3529054" cy="50359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20 CATS</a:t>
              </a:r>
            </a:p>
            <a:p>
              <a:pPr indent="452438"/>
              <a:r>
                <a:rPr lang="en-GB" sz="1400" dirty="0"/>
                <a:t>100% - Individual Computational Projects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6744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"/>
          <p:cNvSpPr txBox="1">
            <a:spLocks/>
          </p:cNvSpPr>
          <p:nvPr/>
        </p:nvSpPr>
        <p:spPr>
          <a:xfrm>
            <a:off x="395536" y="54592"/>
            <a:ext cx="8229600" cy="6186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Level 3 - </a:t>
            </a:r>
            <a:r>
              <a:rPr lang="en-GB" b="1" dirty="0" err="1"/>
              <a:t>MSci</a:t>
            </a:r>
            <a:endParaRPr lang="en-GB" b="1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4557145" y="656135"/>
            <a:ext cx="13610" cy="6085596"/>
          </a:xfrm>
          <a:prstGeom prst="line">
            <a:avLst/>
          </a:prstGeom>
          <a:ln w="285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403833" y="5611400"/>
            <a:ext cx="3922593" cy="1020382"/>
            <a:chOff x="251520" y="3704413"/>
            <a:chExt cx="3529716" cy="1020382"/>
          </a:xfrm>
        </p:grpSpPr>
        <p:sp>
          <p:nvSpPr>
            <p:cNvPr id="42" name="TextBox 41"/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PHY3009 – Computational Projects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52182" y="4005761"/>
              <a:ext cx="3529054" cy="71903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20 CATS</a:t>
              </a:r>
            </a:p>
            <a:p>
              <a:r>
                <a:rPr lang="en-GB" sz="1400" dirty="0"/>
                <a:t>100% - Individual Computational Projects</a:t>
              </a:r>
            </a:p>
            <a:p>
              <a:endParaRPr lang="en-GB" sz="1400" dirty="0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1455989" y="351590"/>
            <a:ext cx="1494383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/>
              <a:t>1</a:t>
            </a:r>
            <a:r>
              <a:rPr lang="en-GB" sz="2000" b="1" baseline="30000" dirty="0"/>
              <a:t>st</a:t>
            </a:r>
            <a:r>
              <a:rPr lang="en-GB" sz="2000" b="1" dirty="0"/>
              <a:t> Semester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162596" y="337330"/>
            <a:ext cx="1608517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/>
              <a:t>2</a:t>
            </a:r>
            <a:r>
              <a:rPr lang="en-GB" sz="2000" b="1" baseline="30000" dirty="0"/>
              <a:t>nd</a:t>
            </a:r>
            <a:r>
              <a:rPr lang="en-GB" sz="2000" b="1" dirty="0"/>
              <a:t> Semester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404771" y="4503590"/>
            <a:ext cx="3914917" cy="1012106"/>
            <a:chOff x="251520" y="3704413"/>
            <a:chExt cx="3529716" cy="1012106"/>
          </a:xfrm>
        </p:grpSpPr>
        <p:sp>
          <p:nvSpPr>
            <p:cNvPr id="34" name="TextBox 33"/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PHY3008 - Professional Skills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52182" y="3997485"/>
              <a:ext cx="3529054" cy="71903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20 CATS</a:t>
              </a:r>
              <a:endParaRPr lang="en-GB" sz="1400" dirty="0"/>
            </a:p>
            <a:p>
              <a:r>
                <a:rPr lang="en-GB" sz="1400" dirty="0"/>
                <a:t>  50% - Oral/poster presentations 	35% - Log Book </a:t>
              </a:r>
            </a:p>
            <a:p>
              <a:r>
                <a:rPr lang="en-GB" sz="1400" dirty="0"/>
                <a:t>  10% - Abstract		5% - </a:t>
              </a:r>
              <a:r>
                <a:rPr lang="en-GB" sz="1100" dirty="0"/>
                <a:t>Peer Review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069FB6-66C5-8221-C4C3-D694D19A6138}"/>
              </a:ext>
            </a:extLst>
          </p:cNvPr>
          <p:cNvGrpSpPr/>
          <p:nvPr/>
        </p:nvGrpSpPr>
        <p:grpSpPr>
          <a:xfrm>
            <a:off x="395536" y="796867"/>
            <a:ext cx="3924889" cy="974215"/>
            <a:chOff x="251520" y="3704413"/>
            <a:chExt cx="3529716" cy="97421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9AE8C72-1B3B-FD68-0137-4E1C9E6FB080}"/>
                </a:ext>
              </a:extLst>
            </p:cNvPr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PHY3001 - Quantum Mechanics &amp; Relativity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1F46FF9-E636-9A57-4B5B-2284A449E1FE}"/>
                </a:ext>
              </a:extLst>
            </p:cNvPr>
            <p:cNvSpPr txBox="1"/>
            <p:nvPr/>
          </p:nvSpPr>
          <p:spPr>
            <a:xfrm>
              <a:off x="252182" y="4005761"/>
              <a:ext cx="3529054" cy="67286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300" b="1" dirty="0"/>
                <a:t>20 CATS</a:t>
              </a:r>
            </a:p>
            <a:p>
              <a:pPr lvl="1"/>
              <a:r>
                <a:rPr lang="en-GB" sz="1300" dirty="0"/>
                <a:t>80% - 3h exam </a:t>
              </a:r>
              <a:r>
                <a:rPr lang="en-GB" sz="1200" dirty="0"/>
                <a:t>(Jan)</a:t>
              </a:r>
            </a:p>
            <a:p>
              <a:pPr lvl="1"/>
              <a:r>
                <a:rPr lang="en-GB" sz="1300" dirty="0"/>
                <a:t>20% - Assignments (3)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585E2FA-A033-D0FC-D125-54CFD43699DB}"/>
              </a:ext>
            </a:extLst>
          </p:cNvPr>
          <p:cNvGrpSpPr/>
          <p:nvPr/>
        </p:nvGrpSpPr>
        <p:grpSpPr>
          <a:xfrm>
            <a:off x="395535" y="1967710"/>
            <a:ext cx="3924889" cy="974215"/>
            <a:chOff x="251520" y="3704413"/>
            <a:chExt cx="3529716" cy="974215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C1E3459-63A0-BCF7-8105-371DEA6C1B46}"/>
                </a:ext>
              </a:extLst>
            </p:cNvPr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PHY3004 - Advanced Electromagnetism &amp; Optics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556014E-7637-B5DF-23BE-C56DA4069C7A}"/>
                </a:ext>
              </a:extLst>
            </p:cNvPr>
            <p:cNvSpPr txBox="1"/>
            <p:nvPr/>
          </p:nvSpPr>
          <p:spPr>
            <a:xfrm>
              <a:off x="252182" y="4005761"/>
              <a:ext cx="3529054" cy="67286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300" b="1" dirty="0"/>
                <a:t>20 CATS</a:t>
              </a:r>
            </a:p>
            <a:p>
              <a:pPr lvl="1"/>
              <a:r>
                <a:rPr lang="en-GB" sz="1300" dirty="0"/>
                <a:t>80% - 3h exam (Jan)</a:t>
              </a:r>
            </a:p>
            <a:p>
              <a:pPr lvl="1"/>
              <a:r>
                <a:rPr lang="en-GB" sz="1300" dirty="0"/>
                <a:t>20% - Assignments (2)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0DA0FBB-D3A9-3F01-A05C-DCE660ADFDCD}"/>
              </a:ext>
            </a:extLst>
          </p:cNvPr>
          <p:cNvGrpSpPr/>
          <p:nvPr/>
        </p:nvGrpSpPr>
        <p:grpSpPr>
          <a:xfrm>
            <a:off x="4804958" y="785507"/>
            <a:ext cx="3924889" cy="974215"/>
            <a:chOff x="251520" y="3704413"/>
            <a:chExt cx="3529716" cy="97421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A9870D9-33BC-3BA0-88A6-B17874A44100}"/>
                </a:ext>
              </a:extLst>
            </p:cNvPr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PHY3002 - Advanced Solid State Physics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0073B13-66CE-7DEB-BE3E-39F6978B10BD}"/>
                </a:ext>
              </a:extLst>
            </p:cNvPr>
            <p:cNvSpPr txBox="1"/>
            <p:nvPr/>
          </p:nvSpPr>
          <p:spPr>
            <a:xfrm>
              <a:off x="252182" y="4005761"/>
              <a:ext cx="3529054" cy="67286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300" b="1" dirty="0"/>
                <a:t>20 CATS</a:t>
              </a:r>
            </a:p>
            <a:p>
              <a:pPr lvl="1"/>
              <a:r>
                <a:rPr lang="en-GB" sz="1300" dirty="0"/>
                <a:t>80% - 3h exam (April/May)</a:t>
              </a:r>
            </a:p>
            <a:p>
              <a:pPr lvl="1"/>
              <a:r>
                <a:rPr lang="en-GB" sz="1300" dirty="0"/>
                <a:t>20% - Assignments (2)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495C689-4A34-7F18-F7C9-7CC707EFB44B}"/>
              </a:ext>
            </a:extLst>
          </p:cNvPr>
          <p:cNvGrpSpPr/>
          <p:nvPr/>
        </p:nvGrpSpPr>
        <p:grpSpPr>
          <a:xfrm>
            <a:off x="4810512" y="3095414"/>
            <a:ext cx="3924889" cy="974215"/>
            <a:chOff x="251520" y="3704413"/>
            <a:chExt cx="3529716" cy="974215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A16E606D-5F83-1A5E-F0DD-F5118837CF95}"/>
                </a:ext>
              </a:extLst>
            </p:cNvPr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PHY3003 – Astrophysics II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1B69114-E4D7-5298-2DC0-CCD7F315EEB0}"/>
                </a:ext>
              </a:extLst>
            </p:cNvPr>
            <p:cNvSpPr txBox="1"/>
            <p:nvPr/>
          </p:nvSpPr>
          <p:spPr>
            <a:xfrm>
              <a:off x="252182" y="4005761"/>
              <a:ext cx="3529054" cy="67286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300" b="1" dirty="0"/>
                <a:t>20 CATS</a:t>
              </a:r>
            </a:p>
            <a:p>
              <a:pPr lvl="1"/>
              <a:r>
                <a:rPr lang="en-GB" sz="1300" dirty="0"/>
                <a:t>80% - 3h exam (April/May)</a:t>
              </a:r>
            </a:p>
            <a:p>
              <a:pPr lvl="1"/>
              <a:r>
                <a:rPr lang="en-GB" sz="1300" dirty="0"/>
                <a:t>20% - Assignments (3)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913D2BC-CBD5-DD5E-46D6-B8CAF6C3730A}"/>
              </a:ext>
            </a:extLst>
          </p:cNvPr>
          <p:cNvGrpSpPr/>
          <p:nvPr/>
        </p:nvGrpSpPr>
        <p:grpSpPr>
          <a:xfrm>
            <a:off x="4811248" y="1967710"/>
            <a:ext cx="3924889" cy="974215"/>
            <a:chOff x="251520" y="3704413"/>
            <a:chExt cx="3529716" cy="974215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F01E808-78F5-C086-226B-4E54A1FCE93E}"/>
                </a:ext>
              </a:extLst>
            </p:cNvPr>
            <p:cNvSpPr txBox="1"/>
            <p:nvPr/>
          </p:nvSpPr>
          <p:spPr>
            <a:xfrm>
              <a:off x="251520" y="3704413"/>
              <a:ext cx="3529716" cy="2881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PHY3005 - Nuclear &amp; Particle Physics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2466E155-132F-9760-8883-5F53E59A9B00}"/>
                </a:ext>
              </a:extLst>
            </p:cNvPr>
            <p:cNvSpPr txBox="1"/>
            <p:nvPr/>
          </p:nvSpPr>
          <p:spPr>
            <a:xfrm>
              <a:off x="252182" y="4005761"/>
              <a:ext cx="3529054" cy="672867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300" b="1" dirty="0"/>
                <a:t>20 CATS</a:t>
              </a:r>
            </a:p>
            <a:p>
              <a:pPr lvl="1"/>
              <a:r>
                <a:rPr lang="en-GB" sz="1300" dirty="0"/>
                <a:t>80% - 3h exam (April/May)</a:t>
              </a:r>
            </a:p>
            <a:p>
              <a:pPr lvl="1"/>
              <a:r>
                <a:rPr lang="en-GB" sz="1300" dirty="0"/>
                <a:t>20% - Assignments (3)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708775B2-CB21-28EA-F37F-2C46A7F114D5}"/>
              </a:ext>
            </a:extLst>
          </p:cNvPr>
          <p:cNvSpPr txBox="1"/>
          <p:nvPr/>
        </p:nvSpPr>
        <p:spPr>
          <a:xfrm>
            <a:off x="4819160" y="4205894"/>
            <a:ext cx="3924889" cy="28814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400" b="1" dirty="0"/>
              <a:t>PHY3006 - Physics in Medicine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78EBC2F-ACC5-9363-742F-AC69E9C7F8EA}"/>
              </a:ext>
            </a:extLst>
          </p:cNvPr>
          <p:cNvSpPr txBox="1"/>
          <p:nvPr/>
        </p:nvSpPr>
        <p:spPr>
          <a:xfrm>
            <a:off x="4818424" y="4486979"/>
            <a:ext cx="3924153" cy="67286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indent="452438"/>
            <a:r>
              <a:rPr lang="en-GB" sz="1300" dirty="0"/>
              <a:t>60% - 2h exam (April/May)      </a:t>
            </a:r>
            <a:r>
              <a:rPr lang="en-GB" sz="1300" b="1" dirty="0"/>
              <a:t>20 CATS</a:t>
            </a:r>
          </a:p>
          <a:p>
            <a:pPr lvl="1"/>
            <a:r>
              <a:rPr lang="en-GB" sz="1300" dirty="0"/>
              <a:t>20% - Group Project</a:t>
            </a:r>
          </a:p>
          <a:p>
            <a:pPr lvl="1"/>
            <a:r>
              <a:rPr lang="en-GB" sz="1300" dirty="0"/>
              <a:t>20% - Assignments (2)</a:t>
            </a:r>
          </a:p>
        </p:txBody>
      </p:sp>
    </p:spTree>
    <p:extLst>
      <p:ext uri="{BB962C8B-B14F-4D97-AF65-F5344CB8AC3E}">
        <p14:creationId xmlns:p14="http://schemas.microsoft.com/office/powerpoint/2010/main" val="1584653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Straight Connector 48"/>
          <p:cNvCxnSpPr/>
          <p:nvPr/>
        </p:nvCxnSpPr>
        <p:spPr>
          <a:xfrm flipH="1">
            <a:off x="5731443" y="1207421"/>
            <a:ext cx="9533" cy="5321589"/>
          </a:xfrm>
          <a:prstGeom prst="line">
            <a:avLst/>
          </a:prstGeom>
          <a:ln w="127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69225" y="2170890"/>
            <a:ext cx="2166522" cy="2516219"/>
            <a:chOff x="251520" y="3733237"/>
            <a:chExt cx="3620802" cy="733078"/>
          </a:xfrm>
        </p:grpSpPr>
        <p:sp>
          <p:nvSpPr>
            <p:cNvPr id="4" name="TextBox 3"/>
            <p:cNvSpPr txBox="1"/>
            <p:nvPr/>
          </p:nvSpPr>
          <p:spPr>
            <a:xfrm>
              <a:off x="251520" y="3733237"/>
              <a:ext cx="3620802" cy="27225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 anchor="ctr">
              <a:spAutoFit/>
            </a:bodyPr>
            <a:lstStyle/>
            <a:p>
              <a:pPr algn="ctr"/>
              <a:endParaRPr lang="en-GB" sz="1400" b="1" dirty="0"/>
            </a:p>
            <a:p>
              <a:pPr algn="ctr"/>
              <a:r>
                <a:rPr lang="en-GB" sz="1400" b="1" dirty="0"/>
                <a:t>PHY4001 – Physics Research Project</a:t>
              </a:r>
            </a:p>
            <a:p>
              <a:pPr algn="ctr"/>
              <a:endParaRPr lang="en-GB" sz="14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2181" y="4005761"/>
              <a:ext cx="3620141" cy="46055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dirty="0"/>
                <a:t>60 CATS</a:t>
              </a:r>
            </a:p>
            <a:p>
              <a:pPr marL="58738" lvl="2"/>
              <a:r>
                <a:rPr lang="en-GB" sz="1400" dirty="0"/>
                <a:t>0% - Safety/Risk-mandatory</a:t>
              </a:r>
            </a:p>
            <a:p>
              <a:pPr marL="58738" lvl="2"/>
              <a:r>
                <a:rPr lang="en-GB" sz="1400" dirty="0"/>
                <a:t>10% - Literature review</a:t>
              </a:r>
            </a:p>
            <a:p>
              <a:pPr marL="58738" lvl="2"/>
              <a:r>
                <a:rPr lang="en-GB" sz="1400" dirty="0"/>
                <a:t>15% - Oral Presentation</a:t>
              </a:r>
            </a:p>
            <a:p>
              <a:pPr marL="58738" lvl="2"/>
              <a:r>
                <a:rPr lang="en-GB" sz="1400" dirty="0"/>
                <a:t>30% - Lab Performance</a:t>
              </a:r>
            </a:p>
            <a:p>
              <a:pPr marL="58738" lvl="2"/>
              <a:r>
                <a:rPr lang="en-GB" sz="1400" dirty="0"/>
                <a:t>45% - Written report</a:t>
              </a:r>
            </a:p>
          </p:txBody>
        </p:sp>
      </p:grpSp>
      <p:sp>
        <p:nvSpPr>
          <p:cNvPr id="58" name="Title 1"/>
          <p:cNvSpPr txBox="1">
            <a:spLocks/>
          </p:cNvSpPr>
          <p:nvPr/>
        </p:nvSpPr>
        <p:spPr>
          <a:xfrm>
            <a:off x="1165626" y="107828"/>
            <a:ext cx="8229600" cy="6186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Level 4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2294431" y="184616"/>
            <a:ext cx="0" cy="6644244"/>
          </a:xfrm>
          <a:prstGeom prst="line">
            <a:avLst/>
          </a:prstGeom>
          <a:ln w="28575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90888" y="704476"/>
            <a:ext cx="1494383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/>
              <a:t>1</a:t>
            </a:r>
            <a:r>
              <a:rPr lang="en-GB" sz="2000" b="1" baseline="30000" dirty="0"/>
              <a:t>st</a:t>
            </a:r>
            <a:r>
              <a:rPr lang="en-GB" sz="2000" b="1" dirty="0"/>
              <a:t> Semester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4853440" y="676922"/>
            <a:ext cx="1608517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000" b="1" dirty="0"/>
              <a:t>2</a:t>
            </a:r>
            <a:r>
              <a:rPr lang="en-GB" sz="2000" b="1" baseline="30000" dirty="0"/>
              <a:t>nd</a:t>
            </a:r>
            <a:r>
              <a:rPr lang="en-GB" sz="2000" b="1" dirty="0"/>
              <a:t> Semester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809523" y="2385876"/>
            <a:ext cx="3304371" cy="738320"/>
            <a:chOff x="251520" y="3734143"/>
            <a:chExt cx="3529716" cy="338873"/>
          </a:xfrm>
        </p:grpSpPr>
        <p:sp>
          <p:nvSpPr>
            <p:cNvPr id="33" name="TextBox 32"/>
            <p:cNvSpPr txBox="1"/>
            <p:nvPr/>
          </p:nvSpPr>
          <p:spPr>
            <a:xfrm>
              <a:off x="251520" y="3734143"/>
              <a:ext cx="3529716" cy="13225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PHY4005 Planetary Systems – 10 CATS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52181" y="3870132"/>
              <a:ext cx="3529055" cy="20288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marL="460375" lvl="1"/>
              <a:r>
                <a:rPr lang="en-GB" sz="1200" dirty="0"/>
                <a:t>40% - Assignment</a:t>
              </a:r>
            </a:p>
            <a:p>
              <a:pPr marL="460375" lvl="1"/>
              <a:r>
                <a:rPr lang="en-GB" sz="1200" dirty="0"/>
                <a:t>60% - Written Report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2373915" y="2386861"/>
            <a:ext cx="3296541" cy="729691"/>
            <a:chOff x="251520" y="3734144"/>
            <a:chExt cx="3529716" cy="334912"/>
          </a:xfrm>
        </p:grpSpPr>
        <p:sp>
          <p:nvSpPr>
            <p:cNvPr id="62" name="TextBox 61"/>
            <p:cNvSpPr txBox="1"/>
            <p:nvPr/>
          </p:nvSpPr>
          <p:spPr>
            <a:xfrm>
              <a:off x="251520" y="3734144"/>
              <a:ext cx="3529716" cy="13225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PHY4006 </a:t>
              </a:r>
              <a:r>
                <a:rPr lang="en-GB" sz="1300" b="1" dirty="0"/>
                <a:t>High Energy Astrophysics – 10 CATS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52181" y="3866172"/>
              <a:ext cx="3529055" cy="202884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marL="460375" lvl="1"/>
              <a:r>
                <a:rPr lang="en-GB" sz="1200" dirty="0"/>
                <a:t>30% - Assignment</a:t>
              </a:r>
            </a:p>
            <a:p>
              <a:pPr marL="460375" lvl="1"/>
              <a:r>
                <a:rPr lang="en-GB" sz="1200" dirty="0"/>
                <a:t>70% - Exam (2h)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5786924" y="3316774"/>
            <a:ext cx="3301970" cy="738319"/>
            <a:chOff x="251520" y="3734143"/>
            <a:chExt cx="3529716" cy="338873"/>
          </a:xfrm>
        </p:grpSpPr>
        <p:sp>
          <p:nvSpPr>
            <p:cNvPr id="65" name="TextBox 64"/>
            <p:cNvSpPr txBox="1"/>
            <p:nvPr/>
          </p:nvSpPr>
          <p:spPr>
            <a:xfrm>
              <a:off x="251520" y="3734143"/>
              <a:ext cx="3529716" cy="13225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PHY4008 Plasma Physics – 10 CATS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52181" y="3870131"/>
              <a:ext cx="3529055" cy="20288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marL="460375" lvl="1"/>
              <a:r>
                <a:rPr lang="en-GB" sz="1200" dirty="0"/>
                <a:t>30% - Assignment</a:t>
              </a:r>
            </a:p>
            <a:p>
              <a:pPr marL="460375" lvl="1"/>
              <a:r>
                <a:rPr lang="en-GB" sz="1200" dirty="0"/>
                <a:t>70% - Exam (2h)</a:t>
              </a:r>
              <a:endParaRPr lang="en-GB" sz="1400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2374494" y="3332744"/>
            <a:ext cx="3293861" cy="738318"/>
            <a:chOff x="251520" y="3734143"/>
            <a:chExt cx="3529716" cy="338872"/>
          </a:xfrm>
        </p:grpSpPr>
        <p:sp>
          <p:nvSpPr>
            <p:cNvPr id="68" name="TextBox 67"/>
            <p:cNvSpPr txBox="1"/>
            <p:nvPr/>
          </p:nvSpPr>
          <p:spPr>
            <a:xfrm>
              <a:off x="251520" y="3734143"/>
              <a:ext cx="3529716" cy="13225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PHY4007 Laser Physics – 10 CATS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52181" y="3870130"/>
              <a:ext cx="3529055" cy="20288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marL="460375" lvl="1"/>
              <a:r>
                <a:rPr lang="en-GB" sz="1200" dirty="0"/>
                <a:t>30% - Assignment</a:t>
              </a:r>
            </a:p>
            <a:p>
              <a:pPr marL="460375" lvl="1"/>
              <a:r>
                <a:rPr lang="en-GB" sz="1200" dirty="0"/>
                <a:t>70% - Exam (2h)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346443" y="4292526"/>
            <a:ext cx="3321913" cy="714440"/>
            <a:chOff x="251520" y="3663293"/>
            <a:chExt cx="3529716" cy="313420"/>
          </a:xfrm>
        </p:grpSpPr>
        <p:sp>
          <p:nvSpPr>
            <p:cNvPr id="71" name="TextBox 70"/>
            <p:cNvSpPr txBox="1"/>
            <p:nvPr/>
          </p:nvSpPr>
          <p:spPr>
            <a:xfrm>
              <a:off x="251520" y="3663293"/>
              <a:ext cx="3529716" cy="11290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0" tIns="36000" rIns="0" bIns="36000" rtlCol="0">
              <a:spAutoFit/>
            </a:bodyPr>
            <a:lstStyle/>
            <a:p>
              <a:pPr algn="ctr"/>
              <a:r>
                <a:rPr lang="en-GB" sz="1200" b="1" dirty="0"/>
                <a:t>PHY4009 Physics of Materials </a:t>
              </a:r>
              <a:r>
                <a:rPr lang="en-GB" sz="1200" b="1" dirty="0" err="1"/>
                <a:t>Characteris</a:t>
              </a:r>
              <a:r>
                <a:rPr lang="en-GB" sz="1200" b="1" dirty="0"/>
                <a:t>. - 10CATS</a:t>
              </a:r>
              <a:endParaRPr lang="en-GB" sz="1100" b="1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252181" y="3782795"/>
              <a:ext cx="3529055" cy="19391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marL="460375" lvl="1"/>
              <a:r>
                <a:rPr lang="en-GB" sz="1200" dirty="0"/>
                <a:t>30% - Assignment</a:t>
              </a:r>
            </a:p>
            <a:p>
              <a:pPr marL="460375" lvl="1"/>
              <a:r>
                <a:rPr lang="en-GB" sz="1200" dirty="0"/>
                <a:t>70% - Exam (2h)</a:t>
              </a:r>
              <a:endParaRPr lang="en-GB" sz="14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5809286" y="5106358"/>
            <a:ext cx="3287301" cy="738318"/>
            <a:chOff x="251520" y="3734143"/>
            <a:chExt cx="3529716" cy="338872"/>
          </a:xfrm>
          <a:solidFill>
            <a:schemeClr val="accent1"/>
          </a:solidFill>
        </p:grpSpPr>
        <p:sp>
          <p:nvSpPr>
            <p:cNvPr id="51" name="TextBox 50"/>
            <p:cNvSpPr txBox="1"/>
            <p:nvPr/>
          </p:nvSpPr>
          <p:spPr>
            <a:xfrm>
              <a:off x="251520" y="3734143"/>
              <a:ext cx="3529716" cy="132253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400" b="1" dirty="0"/>
                <a:t>PHY4016 Cosmology – 10 CATS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252181" y="3870131"/>
              <a:ext cx="3529055" cy="20288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marL="449263"/>
              <a:r>
                <a:rPr lang="en-GB" sz="1200" dirty="0"/>
                <a:t>50% - Group Project Report</a:t>
              </a:r>
            </a:p>
            <a:p>
              <a:pPr marL="449263"/>
              <a:r>
                <a:rPr lang="en-GB" sz="1200" dirty="0"/>
                <a:t>50% - Online test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3391792" y="6278361"/>
            <a:ext cx="1063689" cy="3385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b="1" dirty="0"/>
              <a:t>Weeks 1-6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467609" y="6278361"/>
            <a:ext cx="1167884" cy="33855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b="1" dirty="0"/>
              <a:t>Weeks 7-12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2373915" y="1222944"/>
            <a:ext cx="3301970" cy="886407"/>
            <a:chOff x="251520" y="3734143"/>
            <a:chExt cx="3529716" cy="406842"/>
          </a:xfrm>
        </p:grpSpPr>
        <p:sp>
          <p:nvSpPr>
            <p:cNvPr id="56" name="TextBox 55"/>
            <p:cNvSpPr txBox="1"/>
            <p:nvPr/>
          </p:nvSpPr>
          <p:spPr>
            <a:xfrm>
              <a:off x="251520" y="3734143"/>
              <a:ext cx="3529716" cy="11812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200" b="1" dirty="0"/>
                <a:t>PHY4003 Ionising Radiation in Medicine – 10 CATS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52181" y="3853343"/>
              <a:ext cx="3529055" cy="287642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marL="460375" lvl="1"/>
              <a:r>
                <a:rPr lang="en-GB" sz="1200" dirty="0"/>
                <a:t>40% - Online test </a:t>
              </a:r>
            </a:p>
            <a:p>
              <a:pPr marL="460375" lvl="1"/>
              <a:r>
                <a:rPr lang="en-GB" sz="1200" dirty="0"/>
                <a:t>60% - Written Report</a:t>
              </a:r>
            </a:p>
            <a:p>
              <a:pPr marL="460375" lvl="1"/>
              <a:r>
                <a:rPr lang="en-GB" sz="1200" dirty="0"/>
                <a:t> </a:t>
              </a:r>
              <a:endParaRPr lang="en-GB" sz="1400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5796535" y="1222919"/>
            <a:ext cx="3282748" cy="894828"/>
            <a:chOff x="251520" y="3734143"/>
            <a:chExt cx="3529716" cy="320908"/>
          </a:xfrm>
        </p:grpSpPr>
        <p:sp>
          <p:nvSpPr>
            <p:cNvPr id="60" name="TextBox 59"/>
            <p:cNvSpPr txBox="1"/>
            <p:nvPr/>
          </p:nvSpPr>
          <p:spPr>
            <a:xfrm>
              <a:off x="251520" y="3734143"/>
              <a:ext cx="3529716" cy="11812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algn="ctr"/>
              <a:r>
                <a:rPr lang="en-GB" sz="1200" b="1" dirty="0"/>
                <a:t>PHY4004 Medical Radiation Simulation– 10 CATS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52181" y="3830301"/>
              <a:ext cx="3529055" cy="22475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marL="460375" lvl="1"/>
              <a:r>
                <a:rPr lang="en-GB" sz="1200" dirty="0"/>
                <a:t>30% - Assignment</a:t>
              </a:r>
            </a:p>
            <a:p>
              <a:pPr marL="460375" lvl="1"/>
              <a:r>
                <a:rPr lang="en-GB" sz="1200" dirty="0"/>
                <a:t>70% - Written Report</a:t>
              </a:r>
              <a:br>
                <a:rPr lang="en-GB" sz="1400" dirty="0"/>
              </a:br>
              <a:endParaRPr lang="en-GB" sz="1200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3C87C8C-95EF-4148-874D-747C67A7108B}"/>
              </a:ext>
            </a:extLst>
          </p:cNvPr>
          <p:cNvGrpSpPr/>
          <p:nvPr/>
        </p:nvGrpSpPr>
        <p:grpSpPr>
          <a:xfrm>
            <a:off x="5791981" y="4289471"/>
            <a:ext cx="3321913" cy="714440"/>
            <a:chOff x="251520" y="3663293"/>
            <a:chExt cx="3529716" cy="313420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F3A7D8B8-FE69-45F7-BD36-DDA4596F9924}"/>
                </a:ext>
              </a:extLst>
            </p:cNvPr>
            <p:cNvSpPr txBox="1"/>
            <p:nvPr/>
          </p:nvSpPr>
          <p:spPr>
            <a:xfrm>
              <a:off x="251520" y="3663293"/>
              <a:ext cx="3529716" cy="112906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txBody>
            <a:bodyPr wrap="square" lIns="0" tIns="36000" rIns="0" bIns="36000" rtlCol="0">
              <a:spAutoFit/>
            </a:bodyPr>
            <a:lstStyle/>
            <a:p>
              <a:pPr algn="ctr"/>
              <a:r>
                <a:rPr lang="en-GB" sz="1200" b="1" dirty="0"/>
                <a:t>PHY4010 Physics of Nanomaterials - 10CATS</a:t>
              </a:r>
              <a:endParaRPr lang="en-GB" sz="1100" b="1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C154CDD6-B611-4972-90E0-11D79DCAC88A}"/>
                </a:ext>
              </a:extLst>
            </p:cNvPr>
            <p:cNvSpPr txBox="1"/>
            <p:nvPr/>
          </p:nvSpPr>
          <p:spPr>
            <a:xfrm>
              <a:off x="252181" y="3782795"/>
              <a:ext cx="3529055" cy="19391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txBody>
            <a:bodyPr wrap="square" lIns="36000" tIns="36000" rIns="36000" bIns="36000" rtlCol="0">
              <a:spAutoFit/>
            </a:bodyPr>
            <a:lstStyle/>
            <a:p>
              <a:pPr marL="460375" lvl="1"/>
              <a:r>
                <a:rPr lang="en-GB" sz="1200" dirty="0"/>
                <a:t>30% - Assignment</a:t>
              </a:r>
            </a:p>
            <a:p>
              <a:pPr marL="460375" lvl="1"/>
              <a:r>
                <a:rPr lang="en-GB" sz="1200" dirty="0"/>
                <a:t>70% - Exam (2h)</a:t>
              </a:r>
              <a:endParaRPr lang="en-GB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447097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6B6F6-0766-4E1D-9D66-46BD762F9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6954"/>
          </a:xfrm>
        </p:spPr>
        <p:txBody>
          <a:bodyPr>
            <a:normAutofit fontScale="90000"/>
          </a:bodyPr>
          <a:lstStyle/>
          <a:p>
            <a:r>
              <a:rPr lang="en-GB" dirty="0"/>
              <a:t>Physics Programme Module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32217-4C42-4A63-8C09-2F41E3B87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89232"/>
            <a:ext cx="9144000" cy="596876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2400" b="1" dirty="0"/>
              <a:t>L1 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PHY1001, 1002, 1003, 1004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None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L2 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PHY2001, 2002, 2003, 2004, 2005, 2006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None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L3 BSc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PHY3008, (PHY3010 or PHY3007+PHY3009)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3 from PHY3001, 3002, 3003, 3004, 3005, 3006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L3 </a:t>
            </a:r>
            <a:r>
              <a:rPr lang="en-GB" sz="2400" b="1" dirty="0" err="1"/>
              <a:t>MPhys</a:t>
            </a:r>
            <a:endParaRPr lang="en-GB" sz="2400" b="1" dirty="0"/>
          </a:p>
          <a:p>
            <a:pPr lvl="1">
              <a:spcBef>
                <a:spcPts val="0"/>
              </a:spcBef>
            </a:pPr>
            <a:r>
              <a:rPr lang="en-GB" sz="2000" dirty="0"/>
              <a:t>Compulsory: PHY3008, 3009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4 from PHY3001, 3002, 3003, 3004, 3005, 3006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L4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PHY4001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6 from PHY4003, 4004, 4005, 4006, 4007, 4008, 4009, 4010, 4016 </a:t>
            </a:r>
          </a:p>
        </p:txBody>
      </p:sp>
    </p:spTree>
    <p:extLst>
      <p:ext uri="{BB962C8B-B14F-4D97-AF65-F5344CB8AC3E}">
        <p14:creationId xmlns:p14="http://schemas.microsoft.com/office/powerpoint/2010/main" val="3460449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6B6F6-0766-4E1D-9D66-46BD762F9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6954"/>
          </a:xfrm>
        </p:spPr>
        <p:txBody>
          <a:bodyPr>
            <a:normAutofit fontScale="90000"/>
          </a:bodyPr>
          <a:lstStyle/>
          <a:p>
            <a:r>
              <a:rPr lang="en-GB" dirty="0"/>
              <a:t>Physics with Astrophysics Module Choices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32217-4C42-4A63-8C09-2F41E3B87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89232"/>
            <a:ext cx="9144000" cy="596876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GB" sz="2400" b="1" dirty="0"/>
              <a:t>L1 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PHY1001, 1002, 1003, 1004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None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L2 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PHY2001, 2002, 2003, 2004, 2005, 2006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None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L3 BSc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PHY3003, 3008, (PHY3010 or PHY3007+PHY3009)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2 from PHY3001, 3002, 3004, 3005, 3006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L3 </a:t>
            </a:r>
            <a:r>
              <a:rPr lang="en-GB" sz="2400" b="1" dirty="0" err="1"/>
              <a:t>MPhys</a:t>
            </a:r>
            <a:endParaRPr lang="en-GB" sz="2400" b="1" dirty="0"/>
          </a:p>
          <a:p>
            <a:pPr lvl="1">
              <a:spcBef>
                <a:spcPts val="0"/>
              </a:spcBef>
            </a:pPr>
            <a:r>
              <a:rPr lang="en-GB" sz="2000" dirty="0"/>
              <a:t>Compulsory: PHY3003, 3008, 3009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3 from PHY3001, 3002, 3004, 3005, 3006 </a:t>
            </a:r>
          </a:p>
          <a:p>
            <a:pPr>
              <a:spcBef>
                <a:spcPts val="0"/>
              </a:spcBef>
            </a:pPr>
            <a:r>
              <a:rPr lang="en-GB" sz="2400" b="1" dirty="0"/>
              <a:t>L4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Compulsory: PHY4001, 4005, 4006</a:t>
            </a:r>
          </a:p>
          <a:p>
            <a:pPr lvl="1">
              <a:spcBef>
                <a:spcPts val="0"/>
              </a:spcBef>
            </a:pPr>
            <a:r>
              <a:rPr lang="en-GB" sz="2000" dirty="0"/>
              <a:t>Optional: 3 from PHY4003, 4004, 4007, 4008, 4009, 4010, 4016</a:t>
            </a:r>
          </a:p>
        </p:txBody>
      </p:sp>
    </p:spTree>
    <p:extLst>
      <p:ext uri="{BB962C8B-B14F-4D97-AF65-F5344CB8AC3E}">
        <p14:creationId xmlns:p14="http://schemas.microsoft.com/office/powerpoint/2010/main" val="487894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AC832812E961408BAF4DE6A72D9CD3" ma:contentTypeVersion="13" ma:contentTypeDescription="Create a new document." ma:contentTypeScope="" ma:versionID="d165b35e2ac80faaf34581a65dd23b78">
  <xsd:schema xmlns:xsd="http://www.w3.org/2001/XMLSchema" xmlns:xs="http://www.w3.org/2001/XMLSchema" xmlns:p="http://schemas.microsoft.com/office/2006/metadata/properties" xmlns:ns3="02f47712-7dba-49ed-8748-7c216fcdbdeb" xmlns:ns4="b82640fe-ccf8-48b9-b373-6e579417f4ff" targetNamespace="http://schemas.microsoft.com/office/2006/metadata/properties" ma:root="true" ma:fieldsID="a8c69e6266482a9625136d969e1f483d" ns3:_="" ns4:_="">
    <xsd:import namespace="02f47712-7dba-49ed-8748-7c216fcdbdeb"/>
    <xsd:import namespace="b82640fe-ccf8-48b9-b373-6e579417f4f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f47712-7dba-49ed-8748-7c216fcdbd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2640fe-ccf8-48b9-b373-6e579417f4f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1B46AE-4E04-451B-8DA3-87BB75D7D450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terms/"/>
    <ds:schemaRef ds:uri="b82640fe-ccf8-48b9-b373-6e579417f4ff"/>
    <ds:schemaRef ds:uri="02f47712-7dba-49ed-8748-7c216fcdbde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3D9F981-2113-4A8C-9223-4AA3734686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9A3DCB-92E3-4041-AA9D-B8D290730C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f47712-7dba-49ed-8748-7c216fcdbdeb"/>
    <ds:schemaRef ds:uri="b82640fe-ccf8-48b9-b373-6e579417f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eaab77ea-b4a5-49e3-a1e8-d6dd23a1f286}" enabled="0" method="" siteId="{eaab77ea-b4a5-49e3-a1e8-d6dd23a1f28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34840</TotalTime>
  <Words>2131</Words>
  <Application>Microsoft Macintosh PowerPoint</Application>
  <PresentationFormat>On-screen Show (4:3)</PresentationFormat>
  <Paragraphs>339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Physics Programme Module Choices</vt:lpstr>
      <vt:lpstr>Physics with Astrophysics Module Choices</vt:lpstr>
      <vt:lpstr>PowerPoint Presentation</vt:lpstr>
      <vt:lpstr>Physics with French/Spanish Module Choices</vt:lpstr>
      <vt:lpstr>Theoretical Physics Module Choices</vt:lpstr>
      <vt:lpstr>Applied Maths and Physics Module Choices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Programme Review</dc:title>
  <dc:creator>Jason</dc:creator>
  <cp:lastModifiedBy>Satyabrata Kar</cp:lastModifiedBy>
  <cp:revision>464</cp:revision>
  <cp:lastPrinted>2015-10-13T14:07:06Z</cp:lastPrinted>
  <dcterms:created xsi:type="dcterms:W3CDTF">2015-10-13T12:11:50Z</dcterms:created>
  <dcterms:modified xsi:type="dcterms:W3CDTF">2025-08-19T08:52:03Z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0x01010020AC832812E961408BAF4DE6A72D9CD3</vt:lpwstr>
  </property>
</Properties>
</file>